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335" r:id="rId3"/>
    <p:sldId id="317" r:id="rId4"/>
    <p:sldId id="312" r:id="rId5"/>
    <p:sldId id="265" r:id="rId6"/>
    <p:sldId id="318" r:id="rId7"/>
    <p:sldId id="323" r:id="rId8"/>
    <p:sldId id="324" r:id="rId9"/>
    <p:sldId id="286" r:id="rId10"/>
    <p:sldId id="284" r:id="rId11"/>
    <p:sldId id="283" r:id="rId12"/>
    <p:sldId id="336" r:id="rId13"/>
    <p:sldId id="266" r:id="rId14"/>
    <p:sldId id="273" r:id="rId15"/>
    <p:sldId id="290" r:id="rId16"/>
    <p:sldId id="280" r:id="rId17"/>
    <p:sldId id="296" r:id="rId18"/>
    <p:sldId id="313" r:id="rId19"/>
    <p:sldId id="297" r:id="rId20"/>
    <p:sldId id="272" r:id="rId21"/>
    <p:sldId id="274" r:id="rId22"/>
    <p:sldId id="276" r:id="rId23"/>
    <p:sldId id="325" r:id="rId24"/>
    <p:sldId id="310" r:id="rId25"/>
    <p:sldId id="330" r:id="rId26"/>
    <p:sldId id="328" r:id="rId27"/>
    <p:sldId id="311" r:id="rId28"/>
    <p:sldId id="314" r:id="rId29"/>
    <p:sldId id="329" r:id="rId30"/>
    <p:sldId id="337" r:id="rId31"/>
    <p:sldId id="331" r:id="rId32"/>
    <p:sldId id="307" r:id="rId33"/>
    <p:sldId id="308" r:id="rId34"/>
    <p:sldId id="291" r:id="rId35"/>
    <p:sldId id="292" r:id="rId36"/>
    <p:sldId id="270" r:id="rId37"/>
    <p:sldId id="278" r:id="rId38"/>
    <p:sldId id="333" r:id="rId39"/>
    <p:sldId id="262" r:id="rId40"/>
    <p:sldId id="339" r:id="rId41"/>
    <p:sldId id="338" r:id="rId42"/>
    <p:sldId id="316" r:id="rId43"/>
    <p:sldId id="315" r:id="rId44"/>
    <p:sldId id="340" r:id="rId45"/>
    <p:sldId id="341" r:id="rId46"/>
    <p:sldId id="34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1F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4" autoAdjust="0"/>
    <p:restoredTop sz="91026" autoAdjust="0"/>
  </p:normalViewPr>
  <p:slideViewPr>
    <p:cSldViewPr snapToGrid="0">
      <p:cViewPr>
        <p:scale>
          <a:sx n="61" d="100"/>
          <a:sy n="61" d="100"/>
        </p:scale>
        <p:origin x="728" y="44"/>
      </p:cViewPr>
      <p:guideLst/>
    </p:cSldViewPr>
  </p:slideViewPr>
  <p:outlineViewPr>
    <p:cViewPr>
      <p:scale>
        <a:sx n="33" d="100"/>
        <a:sy n="33" d="100"/>
      </p:scale>
      <p:origin x="0" y="-186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F76A77-2C0F-43A5-A2A8-1D4335EE05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EFED29-66DE-4BA9-9872-806DB247D66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27206-FD47-49AB-93E3-9869C12579CC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ABAF468-A5BF-445F-BA00-C2A6702F42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A5D05E-5686-4072-84E9-44CDDF425D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07F0D-CCC4-49B7-B989-83F3D9368CF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2E9B7-F878-40BC-A551-47223B1AE4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B07B68-3E04-4950-9829-B44BABF504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07B68-3E04-4950-9829-B44BABF504D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936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07B68-3E04-4950-9829-B44BABF504D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9939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56E1E6-57BA-41FB-BE0E-D71A55BE3C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852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07B68-3E04-4950-9829-B44BABF504D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40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B07B68-3E04-4950-9829-B44BABF504D6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97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538EA-AB16-4E17-BA18-EAF9AD880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03905-7132-45B5-ACAC-0AF1948AE1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8BD2D7-B2B2-461C-BAF9-3397BB2A2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7FDEE2-4C00-4E7A-8343-3A300859F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D0EAD-3618-4077-9446-37B4D3CCB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6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8510B-F569-430F-ADC4-CA5AE443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008888-F5D1-4547-B459-197BDB44B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EC513-9D6C-4D49-BB9E-50B194418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7E9A4F-FEBE-44EF-83A1-E80D893E0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BBC36-ECD8-427C-A3BB-CD1526508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60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314DC3-D5BB-44FE-858D-E88B6C1AE2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7C561D-02D1-4D86-9DA4-A9019129F1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3C924-1DC3-4C94-88A9-2CE1D039C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1B89B8-D530-42AE-8EF1-1A71F0067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AC9C6-C266-4B98-898F-CC7EAE712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2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A0C01-F567-4555-A1DD-9A3370D89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8CA4B-57DC-41B0-AA21-38CFC419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0951A-9B80-439A-AAE2-A6E358E6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6601B-252F-45FA-9293-159EA1C39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82331-853F-47FA-8A9B-EAD3F28B0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9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BB02E-EE5C-494B-A6D3-6DBB92FE4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CAB857-69ED-426D-80AD-36AE7E98F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5F22C-8B3C-4660-807B-03E3F6476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D844-EF3F-495D-B680-CE643353F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E4235-0E9D-4BA6-B9A4-B0183A5E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87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03FD9-5212-4AA9-AA6C-63362463A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4B039-6715-4949-B076-DA5120841B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2E874-34F9-42E7-9632-855A6CB8D6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AAE366-3171-4BA2-90AD-F4C6532DC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ABF9C1-DA75-43C6-9D51-B65980340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2C09CE-EC78-46D9-976A-63D2E7BFF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2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454C9-6DA8-4ADF-A07D-5FCAA0843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82C130-680D-443F-A956-678347C55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2D2990-10A0-49CA-BE2B-7B7E8B751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36B838-E2A7-4E72-A650-C394FE959D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A0F39-8D94-4C11-8EB4-7DC867546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A4C0BA-0AF5-40A4-BDDD-B03B0C7EB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D05D2F-2C5D-4C73-9BAD-3650B9091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E90789-6027-489A-9592-8AD3C517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88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E07F7-2D35-4216-8B4A-7266090AE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AF352-4027-4EDD-AF72-729D1AD2B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7436EB-A858-4C8B-A2D6-45E80F459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2B086B-E295-4873-BCF2-8386B3F16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71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CC69CA-8084-44F2-BEFE-40B22081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EB164-412E-47B2-AFAA-494952E5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DF78A5-7F02-4C57-9D99-FB59E4A5F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934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10D49-885D-40E2-A2FF-5D6D30C0A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958C9-291A-4353-BA72-1A5811E38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92C5B9-5EDE-4620-82E3-81850C6391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3002D8-5A79-46F7-8B1A-3EFDD4820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34ECD5-7198-451A-8AB6-B085E3E2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2720E4-5476-4BDC-9F5B-A30A3D7AC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83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B5256-09D9-4F72-92C4-4AEB323C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A9AAFB-1A10-4DEB-80DC-66CD614FDF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FA6752-7F28-4F4A-ACF4-96E6240671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4968D5-FD09-4CAE-82DD-73D118395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DD4F12-F439-4F80-B396-78C818046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BA7256-F918-4823-B294-F16F93BF5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5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A68B2F-34EC-4C5D-9DC1-B7289B9B6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665047-DAE2-46CF-BAD9-758C3B737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9C2F83-0690-4A56-805C-5827D9BA9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7D285-F450-4F46-B4C5-A64634A71DDF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7C35F-FA0D-4A4E-BEAC-AB63A5407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F9402-598A-43E9-80A9-2CCF17CB4F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91CF8-1BF9-472F-B152-3044DB286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alexanashomepage/alex-anas" TargetMode="External"/><Relationship Id="rId2" Type="http://schemas.openxmlformats.org/officeDocument/2006/relationships/hyperlink" Target="mailto:alexanas@buffalo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science/article/abs/pii/S0094119023000773" TargetMode="External"/><Relationship Id="rId2" Type="http://schemas.openxmlformats.org/officeDocument/2006/relationships/hyperlink" Target="file:///C:\Users\exana\Downloads\ssrn-4331232%20(1)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5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7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3CE86C-9E01-4D96-A4FB-8E5A70CCED5A}"/>
              </a:ext>
            </a:extLst>
          </p:cNvPr>
          <p:cNvSpPr/>
          <p:nvPr/>
        </p:nvSpPr>
        <p:spPr>
          <a:xfrm>
            <a:off x="0" y="-146303"/>
            <a:ext cx="12192000" cy="7907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endParaRPr lang="en-US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i="1" dirty="0"/>
              <a:t>WEBINAR SPONSORED BY </a:t>
            </a:r>
          </a:p>
          <a:p>
            <a:pPr algn="ctr"/>
            <a:r>
              <a:rPr lang="en-US" sz="3600" b="1" dirty="0">
                <a:solidFill>
                  <a:srgbClr val="0070C0"/>
                </a:solidFill>
                <a:latin typeface="Bahnschrift" panose="020B0502040204020203" pitchFamily="34" charset="0"/>
              </a:rPr>
              <a:t>TRAVEL BEHAVIOR AND DEMAND NATIONAL CENTER</a:t>
            </a:r>
          </a:p>
          <a:p>
            <a:pPr algn="ctr"/>
            <a:r>
              <a:rPr lang="en-US" sz="3600" b="1" i="1" dirty="0"/>
              <a:t>The University of Texas at Austin</a:t>
            </a:r>
          </a:p>
          <a:p>
            <a:pPr algn="ctr"/>
            <a:r>
              <a:rPr lang="en-US" sz="3600" b="1" i="1" dirty="0"/>
              <a:t>Cockrell School of Engineering</a:t>
            </a:r>
          </a:p>
          <a:p>
            <a:pPr algn="ctr"/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</a:rPr>
              <a:t>Downs’s Law Revisited: How and Why Expanding</a:t>
            </a:r>
          </a:p>
          <a:p>
            <a:pPr algn="ctr"/>
            <a:r>
              <a:rPr lang="en-US" sz="3600" b="1" i="1" dirty="0">
                <a:solidFill>
                  <a:schemeClr val="accent2">
                    <a:lumMod val="75000"/>
                  </a:schemeClr>
                </a:solidFill>
              </a:rPr>
              <a:t>Roadways Reduces Congestion Despite Induced Travel</a:t>
            </a:r>
            <a:endParaRPr lang="en-US" sz="5400" b="1" i="1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en-US" sz="2800" dirty="0"/>
              <a:t>March 3 2025,1:00 PM US Eastern Time</a:t>
            </a:r>
          </a:p>
          <a:p>
            <a:pPr algn="ctr">
              <a:lnSpc>
                <a:spcPct val="107000"/>
              </a:lnSpc>
            </a:pPr>
            <a:r>
              <a:rPr lang="en-US" sz="2800" dirty="0"/>
              <a:t>Alex Anas</a:t>
            </a:r>
            <a:endParaRPr lang="en-US" sz="3200" dirty="0"/>
          </a:p>
          <a:p>
            <a:pPr algn="ctr"/>
            <a:r>
              <a:rPr lang="en-US" sz="3200" dirty="0"/>
              <a:t>Professor of Economics </a:t>
            </a:r>
          </a:p>
          <a:p>
            <a:pPr algn="ctr"/>
            <a:r>
              <a:rPr lang="en-US" sz="3200" dirty="0"/>
              <a:t>State University of New York at Buffalo</a:t>
            </a:r>
          </a:p>
          <a:p>
            <a:pPr algn="ctr"/>
            <a:r>
              <a:rPr lang="en-US" sz="3200" dirty="0"/>
              <a:t> </a:t>
            </a:r>
            <a:r>
              <a:rPr lang="en-US" sz="3200" dirty="0">
                <a:hlinkClick r:id="rId2"/>
              </a:rPr>
              <a:t>alexanas@buffalo.edu</a:t>
            </a:r>
            <a:r>
              <a:rPr lang="en-US" sz="3200" dirty="0"/>
              <a:t>  </a:t>
            </a:r>
          </a:p>
          <a:p>
            <a:pPr algn="ctr"/>
            <a:r>
              <a:rPr lang="en-US" sz="3200" dirty="0"/>
              <a:t>Homepage: </a:t>
            </a:r>
            <a:r>
              <a:rPr lang="en-US" sz="2800" dirty="0">
                <a:hlinkClick r:id="rId3"/>
              </a:rPr>
              <a:t>Alex Anas (google.com)</a:t>
            </a:r>
            <a:endParaRPr lang="en-US" sz="2800" dirty="0"/>
          </a:p>
          <a:p>
            <a:pPr algn="ctr">
              <a:lnSpc>
                <a:spcPct val="107000"/>
              </a:lnSpc>
            </a:pPr>
            <a:endParaRPr lang="en-US" sz="3200" dirty="0"/>
          </a:p>
          <a:p>
            <a:pPr algn="ctr">
              <a:lnSpc>
                <a:spcPct val="107000"/>
              </a:lnSpc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3659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5CDDA1-C34A-4BE4-8EA3-E376B117586B}"/>
              </a:ext>
            </a:extLst>
          </p:cNvPr>
          <p:cNvSpPr/>
          <p:nvPr/>
        </p:nvSpPr>
        <p:spPr>
          <a:xfrm>
            <a:off x="209550" y="0"/>
            <a:ext cx="111871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3600" dirty="0">
                <a:latin typeface="nyt-imperial"/>
              </a:rPr>
              <a:t> </a:t>
            </a:r>
            <a:r>
              <a:rPr lang="en-US" sz="3600" b="1" dirty="0">
                <a:latin typeface="+mj-lt"/>
              </a:rPr>
              <a:t>Matt Turner (Brown University) quoted </a:t>
            </a:r>
            <a:r>
              <a:rPr lang="en-US" sz="3600" dirty="0">
                <a:cs typeface="Mongolian Baiti" panose="03000500000000000000" pitchFamily="66" charset="0"/>
              </a:rPr>
              <a:t>(By Eden </a:t>
            </a:r>
            <a:r>
              <a:rPr lang="en-US" sz="3600" dirty="0" err="1">
                <a:cs typeface="Mongolian Baiti" panose="03000500000000000000" pitchFamily="66" charset="0"/>
              </a:rPr>
              <a:t>Weingart</a:t>
            </a:r>
            <a:r>
              <a:rPr lang="en-US" sz="3600" dirty="0">
                <a:cs typeface="Mongolian Baiti" panose="03000500000000000000" pitchFamily="66" charset="0"/>
              </a:rPr>
              <a:t>     </a:t>
            </a:r>
          </a:p>
          <a:p>
            <a:pPr fontAlgn="base"/>
            <a:r>
              <a:rPr lang="en-US" sz="3600" dirty="0">
                <a:cs typeface="Mongolian Baiti" panose="03000500000000000000" pitchFamily="66" charset="0"/>
              </a:rPr>
              <a:t> New  York Times, January 6, 2023.) :</a:t>
            </a:r>
            <a:endParaRPr lang="en-US" sz="3600" b="1" dirty="0">
              <a:latin typeface="+mj-lt"/>
            </a:endParaRPr>
          </a:p>
          <a:p>
            <a:pPr fontAlgn="base"/>
            <a:endParaRPr lang="en-US" sz="3600" dirty="0"/>
          </a:p>
          <a:p>
            <a:pPr fontAlgn="base"/>
            <a:r>
              <a:rPr lang="en-US" sz="3600" dirty="0"/>
              <a:t> </a:t>
            </a:r>
            <a:r>
              <a:rPr lang="en-US" sz="6000" b="1" dirty="0"/>
              <a:t>“</a:t>
            </a:r>
            <a:r>
              <a:rPr lang="en-US" sz="4000" i="1" dirty="0">
                <a:cs typeface="Mongolian Baiti" panose="03000500000000000000" pitchFamily="66" charset="0"/>
              </a:rPr>
              <a:t>Widening highways doesn’t fix traffic, so why do we keep doing it?--- </a:t>
            </a:r>
            <a:r>
              <a:rPr lang="en-US" sz="4000" dirty="0"/>
              <a:t>“If you keep adding lanes because you want to reduce traffic congestion, you have to be really determined not to learn from history.</a:t>
            </a:r>
            <a:r>
              <a:rPr lang="en-US" sz="6000" dirty="0"/>
              <a:t>”</a:t>
            </a:r>
            <a:r>
              <a:rPr lang="en-US" sz="4000" dirty="0"/>
              <a:t>  </a:t>
            </a:r>
          </a:p>
          <a:p>
            <a:pPr fontAlgn="base"/>
            <a:endParaRPr lang="en-US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3F9218-4B45-4612-A17E-F5CE29B32309}"/>
              </a:ext>
            </a:extLst>
          </p:cNvPr>
          <p:cNvSpPr txBox="1"/>
          <p:nvPr/>
        </p:nvSpPr>
        <p:spPr>
          <a:xfrm>
            <a:off x="277847" y="5716400"/>
            <a:ext cx="115329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>
                <a:solidFill>
                  <a:srgbClr val="0070C0"/>
                </a:solidFill>
              </a:rPr>
              <a:t>Should we remove lanes in order to reduce congestion?</a:t>
            </a:r>
          </a:p>
        </p:txBody>
      </p:sp>
    </p:spTree>
    <p:extLst>
      <p:ext uri="{BB962C8B-B14F-4D97-AF65-F5344CB8AC3E}">
        <p14:creationId xmlns:p14="http://schemas.microsoft.com/office/powerpoint/2010/main" val="2910803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D305F-7642-4D9B-9FD2-992467017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7150" y="135490"/>
            <a:ext cx="11830049" cy="132556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99EC-9EBF-438A-867E-E07D63993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35107"/>
            <a:ext cx="10991850" cy="60418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Congestion (time delay)</a:t>
            </a:r>
          </a:p>
          <a:p>
            <a:pPr marL="0" indent="0">
              <a:buNone/>
            </a:pPr>
            <a:r>
              <a:rPr lang="en-US" sz="3200" i="1" dirty="0"/>
              <a:t>                                            </a:t>
            </a:r>
            <a:endParaRPr lang="en-US" sz="32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3921B3-FC80-4EA4-8CBD-9EAB80AC4F64}"/>
              </a:ext>
            </a:extLst>
          </p:cNvPr>
          <p:cNvCxnSpPr>
            <a:cxnSpLocks/>
          </p:cNvCxnSpPr>
          <p:nvPr/>
        </p:nvCxnSpPr>
        <p:spPr>
          <a:xfrm>
            <a:off x="1543050" y="5772150"/>
            <a:ext cx="60960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56C435-1D5C-4039-BD5B-6F176A05EDC6}"/>
              </a:ext>
            </a:extLst>
          </p:cNvPr>
          <p:cNvCxnSpPr/>
          <p:nvPr/>
        </p:nvCxnSpPr>
        <p:spPr>
          <a:xfrm flipV="1">
            <a:off x="1524000" y="2543175"/>
            <a:ext cx="0" cy="3219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98D677-4609-4629-B27A-F2075FEB9243}"/>
              </a:ext>
            </a:extLst>
          </p:cNvPr>
          <p:cNvCxnSpPr>
            <a:cxnSpLocks/>
          </p:cNvCxnSpPr>
          <p:nvPr/>
        </p:nvCxnSpPr>
        <p:spPr>
          <a:xfrm flipV="1">
            <a:off x="1752600" y="3429000"/>
            <a:ext cx="2933699" cy="11430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38DD93-A892-431B-9F0C-C42E6B2AB7E8}"/>
              </a:ext>
            </a:extLst>
          </p:cNvPr>
          <p:cNvSpPr txBox="1"/>
          <p:nvPr/>
        </p:nvSpPr>
        <p:spPr>
          <a:xfrm>
            <a:off x="7800975" y="5577959"/>
            <a:ext cx="2232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Time (years)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111481-FC6C-4E1D-A4EF-ADE40AA39EF4}"/>
              </a:ext>
            </a:extLst>
          </p:cNvPr>
          <p:cNvCxnSpPr>
            <a:cxnSpLocks/>
          </p:cNvCxnSpPr>
          <p:nvPr/>
        </p:nvCxnSpPr>
        <p:spPr>
          <a:xfrm>
            <a:off x="4686300" y="3429000"/>
            <a:ext cx="0" cy="927798"/>
          </a:xfrm>
          <a:prstGeom prst="line">
            <a:avLst/>
          </a:prstGeom>
          <a:ln w="571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0F1BD1-D625-4F3F-B87D-24D9158B2FDE}"/>
              </a:ext>
            </a:extLst>
          </p:cNvPr>
          <p:cNvCxnSpPr/>
          <p:nvPr/>
        </p:nvCxnSpPr>
        <p:spPr>
          <a:xfrm flipV="1">
            <a:off x="5003609" y="2994817"/>
            <a:ext cx="1628775" cy="752475"/>
          </a:xfrm>
          <a:prstGeom prst="line">
            <a:avLst/>
          </a:prstGeom>
          <a:ln w="571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573262-1D3B-4521-A3A4-AEA4DBB00F3D}"/>
              </a:ext>
            </a:extLst>
          </p:cNvPr>
          <p:cNvCxnSpPr>
            <a:cxnSpLocks/>
          </p:cNvCxnSpPr>
          <p:nvPr/>
        </p:nvCxnSpPr>
        <p:spPr>
          <a:xfrm flipV="1">
            <a:off x="4717830" y="2554014"/>
            <a:ext cx="1903687" cy="864478"/>
          </a:xfrm>
          <a:prstGeom prst="line">
            <a:avLst/>
          </a:prstGeom>
          <a:ln w="762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18CD27-93F0-42D4-8972-811E00221F7A}"/>
              </a:ext>
            </a:extLst>
          </p:cNvPr>
          <p:cNvCxnSpPr>
            <a:cxnSpLocks/>
          </p:cNvCxnSpPr>
          <p:nvPr/>
        </p:nvCxnSpPr>
        <p:spPr>
          <a:xfrm>
            <a:off x="4696810" y="3418489"/>
            <a:ext cx="0" cy="234315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3CF3F50-27C5-4190-900D-77076C3C58E3}"/>
              </a:ext>
            </a:extLst>
          </p:cNvPr>
          <p:cNvCxnSpPr/>
          <p:nvPr/>
        </p:nvCxnSpPr>
        <p:spPr>
          <a:xfrm flipH="1">
            <a:off x="4857749" y="5139809"/>
            <a:ext cx="514351" cy="4381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7F4D754-FAF9-43CE-865B-14F4D8059AC0}"/>
              </a:ext>
            </a:extLst>
          </p:cNvPr>
          <p:cNvSpPr txBox="1"/>
          <p:nvPr/>
        </p:nvSpPr>
        <p:spPr>
          <a:xfrm>
            <a:off x="5376362" y="4811881"/>
            <a:ext cx="493154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Adding more road capacity ( </a:t>
            </a:r>
            <a:r>
              <a:rPr lang="en-US" sz="2400" b="1" dirty="0"/>
              <a:t>Event 1 </a:t>
            </a:r>
            <a:r>
              <a:rPr lang="en-US" sz="2400" dirty="0"/>
              <a:t>)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6A1BBA-2150-466B-909B-106844513218}"/>
              </a:ext>
            </a:extLst>
          </p:cNvPr>
          <p:cNvCxnSpPr>
            <a:cxnSpLocks/>
          </p:cNvCxnSpPr>
          <p:nvPr/>
        </p:nvCxnSpPr>
        <p:spPr>
          <a:xfrm flipV="1">
            <a:off x="4695817" y="3719991"/>
            <a:ext cx="347741" cy="64683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CF88631-EB85-42A9-9123-D9091A8C5070}"/>
              </a:ext>
            </a:extLst>
          </p:cNvPr>
          <p:cNvCxnSpPr>
            <a:cxnSpLocks/>
          </p:cNvCxnSpPr>
          <p:nvPr/>
        </p:nvCxnSpPr>
        <p:spPr>
          <a:xfrm flipH="1" flipV="1">
            <a:off x="5053074" y="3756930"/>
            <a:ext cx="452376" cy="36327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336891C-694A-48C4-808D-4C72837E4A6E}"/>
              </a:ext>
            </a:extLst>
          </p:cNvPr>
          <p:cNvSpPr txBox="1"/>
          <p:nvPr/>
        </p:nvSpPr>
        <p:spPr>
          <a:xfrm>
            <a:off x="5437353" y="4124600"/>
            <a:ext cx="5231047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     Rebound, induced demand ( </a:t>
            </a:r>
            <a:r>
              <a:rPr lang="en-US" sz="2400" b="1" dirty="0"/>
              <a:t>Event 3</a:t>
            </a:r>
            <a:r>
              <a:rPr lang="en-US" sz="2400" dirty="0"/>
              <a:t> )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0C5697C-E9FB-41FB-8415-CC4EEF3E4BEF}"/>
              </a:ext>
            </a:extLst>
          </p:cNvPr>
          <p:cNvCxnSpPr>
            <a:cxnSpLocks/>
          </p:cNvCxnSpPr>
          <p:nvPr/>
        </p:nvCxnSpPr>
        <p:spPr>
          <a:xfrm flipV="1">
            <a:off x="4230212" y="4387427"/>
            <a:ext cx="360838" cy="4985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13E2A7AA-9390-4DE5-AEC7-5E6733F97130}"/>
              </a:ext>
            </a:extLst>
          </p:cNvPr>
          <p:cNvSpPr txBox="1"/>
          <p:nvPr/>
        </p:nvSpPr>
        <p:spPr>
          <a:xfrm>
            <a:off x="2276485" y="4143704"/>
            <a:ext cx="1924039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Immediate </a:t>
            </a:r>
          </a:p>
          <a:p>
            <a:r>
              <a:rPr lang="en-US" sz="2400" dirty="0"/>
              <a:t>lowering of</a:t>
            </a:r>
          </a:p>
          <a:p>
            <a:r>
              <a:rPr lang="en-US" sz="2400" dirty="0"/>
              <a:t>congestion</a:t>
            </a:r>
          </a:p>
          <a:p>
            <a:r>
              <a:rPr lang="en-US" sz="2400" dirty="0"/>
              <a:t>  ( </a:t>
            </a:r>
            <a:r>
              <a:rPr lang="en-US" sz="2400" b="1" dirty="0"/>
              <a:t>Event 2</a:t>
            </a:r>
            <a:r>
              <a:rPr lang="en-US" sz="2400" dirty="0"/>
              <a:t> 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1B8E52-1170-4878-829F-B6553E2D2039}"/>
              </a:ext>
            </a:extLst>
          </p:cNvPr>
          <p:cNvSpPr/>
          <p:nvPr/>
        </p:nvSpPr>
        <p:spPr>
          <a:xfrm>
            <a:off x="2209801" y="515375"/>
            <a:ext cx="8515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/>
              <a:t>Charting congestion over time </a:t>
            </a:r>
            <a:endParaRPr lang="en-US" sz="40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CD2C30-7882-427A-9A9A-F342045F1CB9}"/>
              </a:ext>
            </a:extLst>
          </p:cNvPr>
          <p:cNvSpPr txBox="1"/>
          <p:nvPr/>
        </p:nvSpPr>
        <p:spPr>
          <a:xfrm rot="20099306">
            <a:off x="4729654" y="2343809"/>
            <a:ext cx="1285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Future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93414B-3D0E-4632-BC15-6D0818D796BA}"/>
              </a:ext>
            </a:extLst>
          </p:cNvPr>
          <p:cNvSpPr txBox="1"/>
          <p:nvPr/>
        </p:nvSpPr>
        <p:spPr>
          <a:xfrm rot="20129867">
            <a:off x="2706412" y="3347545"/>
            <a:ext cx="87812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Past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161D4B-FE87-4CE0-90A2-F2EE6ACF9C48}"/>
              </a:ext>
            </a:extLst>
          </p:cNvPr>
          <p:cNvSpPr txBox="1"/>
          <p:nvPr/>
        </p:nvSpPr>
        <p:spPr>
          <a:xfrm>
            <a:off x="6924566" y="2816062"/>
            <a:ext cx="4384565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Congestion  is lowered</a:t>
            </a:r>
          </a:p>
          <a:p>
            <a:r>
              <a:rPr lang="en-US" sz="2400" dirty="0"/>
              <a:t>but continues  to grow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3F75878-F9E3-44F8-ABD0-31A0E09BCE15}"/>
              </a:ext>
            </a:extLst>
          </p:cNvPr>
          <p:cNvSpPr txBox="1"/>
          <p:nvPr/>
        </p:nvSpPr>
        <p:spPr>
          <a:xfrm>
            <a:off x="6877270" y="1686200"/>
            <a:ext cx="4589846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Congestion  will continue </a:t>
            </a:r>
          </a:p>
          <a:p>
            <a:r>
              <a:rPr lang="en-US" sz="2400" dirty="0"/>
              <a:t>to grow  with no change in capacity</a:t>
            </a:r>
          </a:p>
        </p:txBody>
      </p:sp>
    </p:spTree>
    <p:extLst>
      <p:ext uri="{BB962C8B-B14F-4D97-AF65-F5344CB8AC3E}">
        <p14:creationId xmlns:p14="http://schemas.microsoft.com/office/powerpoint/2010/main" val="400549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3" grpId="0" animBg="1"/>
      <p:bldP spid="28" grpId="0" animBg="1"/>
      <p:bldP spid="35" grpId="0" animBg="1"/>
      <p:bldP spid="3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D305F-7642-4D9B-9FD2-992467017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7150" y="135490"/>
            <a:ext cx="11830049" cy="1325563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latin typeface="+mn-lt"/>
              </a:rPr>
            </a:br>
            <a:br>
              <a:rPr lang="en-US" sz="3600" b="1" dirty="0">
                <a:latin typeface="+mn-lt"/>
              </a:rPr>
            </a:b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E99EC-9EBF-438A-867E-E07D63993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35107"/>
            <a:ext cx="10991850" cy="6041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i="1" dirty="0"/>
              <a:t>     </a:t>
            </a:r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endParaRPr lang="en-US" sz="3200" i="1" dirty="0"/>
          </a:p>
          <a:p>
            <a:pPr marL="0" indent="0">
              <a:buNone/>
            </a:pPr>
            <a:r>
              <a:rPr lang="en-US" sz="3200" i="1" dirty="0"/>
              <a:t>Congestion (time delay)</a:t>
            </a:r>
          </a:p>
          <a:p>
            <a:pPr marL="0" indent="0">
              <a:buNone/>
            </a:pPr>
            <a:r>
              <a:rPr lang="en-US" sz="3200" i="1" dirty="0"/>
              <a:t>                                            </a:t>
            </a:r>
            <a:endParaRPr lang="en-US" sz="3200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D3921B3-FC80-4EA4-8CBD-9EAB80AC4F64}"/>
              </a:ext>
            </a:extLst>
          </p:cNvPr>
          <p:cNvCxnSpPr>
            <a:cxnSpLocks/>
          </p:cNvCxnSpPr>
          <p:nvPr/>
        </p:nvCxnSpPr>
        <p:spPr>
          <a:xfrm>
            <a:off x="1543050" y="5772150"/>
            <a:ext cx="609600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856C435-1D5C-4039-BD5B-6F176A05EDC6}"/>
              </a:ext>
            </a:extLst>
          </p:cNvPr>
          <p:cNvCxnSpPr/>
          <p:nvPr/>
        </p:nvCxnSpPr>
        <p:spPr>
          <a:xfrm flipV="1">
            <a:off x="1524000" y="2543175"/>
            <a:ext cx="0" cy="321945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298D677-4609-4629-B27A-F2075FEB9243}"/>
              </a:ext>
            </a:extLst>
          </p:cNvPr>
          <p:cNvCxnSpPr>
            <a:cxnSpLocks/>
          </p:cNvCxnSpPr>
          <p:nvPr/>
        </p:nvCxnSpPr>
        <p:spPr>
          <a:xfrm flipV="1">
            <a:off x="1752600" y="3429000"/>
            <a:ext cx="2933699" cy="114300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D438DD93-A892-431B-9F0C-C42E6B2AB7E8}"/>
              </a:ext>
            </a:extLst>
          </p:cNvPr>
          <p:cNvSpPr txBox="1"/>
          <p:nvPr/>
        </p:nvSpPr>
        <p:spPr>
          <a:xfrm>
            <a:off x="7800975" y="5577959"/>
            <a:ext cx="22325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/>
              <a:t>Time (years)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78111481-FC6C-4E1D-A4EF-ADE40AA39EF4}"/>
              </a:ext>
            </a:extLst>
          </p:cNvPr>
          <p:cNvCxnSpPr>
            <a:cxnSpLocks/>
          </p:cNvCxnSpPr>
          <p:nvPr/>
        </p:nvCxnSpPr>
        <p:spPr>
          <a:xfrm>
            <a:off x="4686300" y="3429000"/>
            <a:ext cx="0" cy="927798"/>
          </a:xfrm>
          <a:prstGeom prst="line">
            <a:avLst/>
          </a:prstGeom>
          <a:ln w="571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20F1BD1-D625-4F3F-B87D-24D9158B2FDE}"/>
              </a:ext>
            </a:extLst>
          </p:cNvPr>
          <p:cNvCxnSpPr/>
          <p:nvPr/>
        </p:nvCxnSpPr>
        <p:spPr>
          <a:xfrm flipV="1">
            <a:off x="5003609" y="2994817"/>
            <a:ext cx="1628775" cy="752475"/>
          </a:xfrm>
          <a:prstGeom prst="line">
            <a:avLst/>
          </a:prstGeom>
          <a:ln w="57150">
            <a:solidFill>
              <a:srgbClr val="00B0F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D573262-1D3B-4521-A3A4-AEA4DBB00F3D}"/>
              </a:ext>
            </a:extLst>
          </p:cNvPr>
          <p:cNvCxnSpPr>
            <a:cxnSpLocks/>
          </p:cNvCxnSpPr>
          <p:nvPr/>
        </p:nvCxnSpPr>
        <p:spPr>
          <a:xfrm flipV="1">
            <a:off x="4717830" y="2554014"/>
            <a:ext cx="1903687" cy="864478"/>
          </a:xfrm>
          <a:prstGeom prst="line">
            <a:avLst/>
          </a:prstGeom>
          <a:ln w="76200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F18CD27-93F0-42D4-8972-811E00221F7A}"/>
              </a:ext>
            </a:extLst>
          </p:cNvPr>
          <p:cNvCxnSpPr>
            <a:cxnSpLocks/>
          </p:cNvCxnSpPr>
          <p:nvPr/>
        </p:nvCxnSpPr>
        <p:spPr>
          <a:xfrm>
            <a:off x="4680908" y="3511220"/>
            <a:ext cx="0" cy="234315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C6A1BBA-2150-466B-909B-106844513218}"/>
              </a:ext>
            </a:extLst>
          </p:cNvPr>
          <p:cNvCxnSpPr>
            <a:cxnSpLocks/>
          </p:cNvCxnSpPr>
          <p:nvPr/>
        </p:nvCxnSpPr>
        <p:spPr>
          <a:xfrm flipV="1">
            <a:off x="4695817" y="3719991"/>
            <a:ext cx="347741" cy="646835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E11B8E52-1170-4878-829F-B6553E2D2039}"/>
              </a:ext>
            </a:extLst>
          </p:cNvPr>
          <p:cNvSpPr/>
          <p:nvPr/>
        </p:nvSpPr>
        <p:spPr>
          <a:xfrm>
            <a:off x="1581840" y="151818"/>
            <a:ext cx="85153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i="1" dirty="0"/>
              <a:t>    Charting congestion over time </a:t>
            </a:r>
            <a:endParaRPr lang="en-US" sz="4000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ACD2C30-7882-427A-9A9A-F342045F1CB9}"/>
              </a:ext>
            </a:extLst>
          </p:cNvPr>
          <p:cNvSpPr txBox="1"/>
          <p:nvPr/>
        </p:nvSpPr>
        <p:spPr>
          <a:xfrm rot="20099306">
            <a:off x="4729654" y="2343809"/>
            <a:ext cx="1285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</a:rPr>
              <a:t>Future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893414B-3D0E-4632-BC15-6D0818D796BA}"/>
              </a:ext>
            </a:extLst>
          </p:cNvPr>
          <p:cNvSpPr txBox="1"/>
          <p:nvPr/>
        </p:nvSpPr>
        <p:spPr>
          <a:xfrm rot="20129867">
            <a:off x="2706412" y="3347545"/>
            <a:ext cx="878126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Past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E161D4B-FE87-4CE0-90A2-F2EE6ACF9C48}"/>
              </a:ext>
            </a:extLst>
          </p:cNvPr>
          <p:cNvSpPr txBox="1"/>
          <p:nvPr/>
        </p:nvSpPr>
        <p:spPr>
          <a:xfrm>
            <a:off x="7040180" y="3667400"/>
            <a:ext cx="4718151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dirty="0"/>
              <a:t>Eventually, congestion will rise to </a:t>
            </a:r>
          </a:p>
          <a:p>
            <a:r>
              <a:rPr lang="en-US" sz="2400" dirty="0"/>
              <a:t>original level because of the growth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4145E5F-9B45-45E6-BA5C-DD59B6583CC0}"/>
              </a:ext>
            </a:extLst>
          </p:cNvPr>
          <p:cNvCxnSpPr/>
          <p:nvPr/>
        </p:nvCxnSpPr>
        <p:spPr>
          <a:xfrm flipV="1">
            <a:off x="1660634" y="3384331"/>
            <a:ext cx="4456387" cy="73572"/>
          </a:xfrm>
          <a:prstGeom prst="line">
            <a:avLst/>
          </a:prstGeom>
          <a:ln w="571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65A28E3-1BCD-4668-B878-23D81FDD536B}"/>
              </a:ext>
            </a:extLst>
          </p:cNvPr>
          <p:cNvCxnSpPr>
            <a:cxnSpLocks/>
          </p:cNvCxnSpPr>
          <p:nvPr/>
        </p:nvCxnSpPr>
        <p:spPr>
          <a:xfrm>
            <a:off x="5780690" y="3363402"/>
            <a:ext cx="0" cy="243309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04A70482-8188-4302-B0F9-17608C5F939A}"/>
              </a:ext>
            </a:extLst>
          </p:cNvPr>
          <p:cNvCxnSpPr>
            <a:cxnSpLocks/>
            <a:stCxn id="35" idx="1"/>
          </p:cNvCxnSpPr>
          <p:nvPr/>
        </p:nvCxnSpPr>
        <p:spPr>
          <a:xfrm flipH="1" flipV="1">
            <a:off x="5864772" y="3499945"/>
            <a:ext cx="1175408" cy="58295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5F8A5848-4D13-4823-B55D-D076F36627C8}"/>
              </a:ext>
            </a:extLst>
          </p:cNvPr>
          <p:cNvSpPr txBox="1"/>
          <p:nvPr/>
        </p:nvSpPr>
        <p:spPr>
          <a:xfrm>
            <a:off x="4582511" y="6117020"/>
            <a:ext cx="282705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Time for congestion</a:t>
            </a:r>
          </a:p>
          <a:p>
            <a:r>
              <a:rPr lang="en-US" dirty="0"/>
              <a:t>to backtrack to original level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82B7A228-F85B-44CA-97D3-0A7F0AC0DAE4}"/>
              </a:ext>
            </a:extLst>
          </p:cNvPr>
          <p:cNvCxnSpPr/>
          <p:nvPr/>
        </p:nvCxnSpPr>
        <p:spPr>
          <a:xfrm flipH="1" flipV="1">
            <a:off x="4761186" y="5875283"/>
            <a:ext cx="304800" cy="2522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76B36A4C-DCA9-4E4F-9D43-A05C453F852E}"/>
              </a:ext>
            </a:extLst>
          </p:cNvPr>
          <p:cNvCxnSpPr>
            <a:cxnSpLocks/>
          </p:cNvCxnSpPr>
          <p:nvPr/>
        </p:nvCxnSpPr>
        <p:spPr>
          <a:xfrm flipV="1">
            <a:off x="5402317" y="5806966"/>
            <a:ext cx="446690" cy="3205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407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5F2ED-2213-463C-9ECF-6B29FE43C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-25410"/>
            <a:ext cx="11791950" cy="1758960"/>
          </a:xfrm>
        </p:spPr>
        <p:txBody>
          <a:bodyPr>
            <a:normAutofit fontScale="90000"/>
          </a:bodyPr>
          <a:lstStyle/>
          <a:p>
            <a:b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Downs, A. 1962. The law of peak-hour expressway congestion. </a:t>
            </a:r>
            <a:r>
              <a:rPr lang="en-US" sz="3200" i="1" dirty="0">
                <a:ea typeface="Calibri" panose="020F0502020204030204" pitchFamily="34" charset="0"/>
                <a:cs typeface="Times New Roman" panose="02020603050405020304" pitchFamily="18" charset="0"/>
              </a:rPr>
              <a:t>Traffic Quarterly, </a:t>
            </a: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16(3): 393–409.  </a:t>
            </a:r>
            <a:b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Anthony Downs’s observations about expressways in 1962 </a:t>
            </a:r>
            <a:br>
              <a:rPr lang="en-US" sz="2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200" b="1" dirty="0">
                <a:latin typeface="+mn-lt"/>
              </a:rPr>
            </a:br>
            <a:endParaRPr lang="en-US" sz="3200" b="1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5BC41E-905E-47A8-9177-BEA6649AA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446" y="2085539"/>
            <a:ext cx="11284326" cy="41620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/>
              <a:t>1)Traffic flow rises to its maximum [</a:t>
            </a:r>
            <a:r>
              <a:rPr lang="en-US" sz="3200" dirty="0" err="1"/>
              <a:t>eng’g</a:t>
            </a:r>
            <a:r>
              <a:rPr lang="en-US" sz="3200" dirty="0"/>
              <a:t> design] level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2) Speed goes below its “optimal [</a:t>
            </a:r>
            <a:r>
              <a:rPr lang="en-US" sz="3200" dirty="0" err="1"/>
              <a:t>eng’g</a:t>
            </a:r>
            <a:r>
              <a:rPr lang="en-US" sz="3200" dirty="0"/>
              <a:t> design]”level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3) When capacity is added </a:t>
            </a:r>
            <a:r>
              <a:rPr lang="en-US" sz="3200" b="1" i="1" dirty="0">
                <a:solidFill>
                  <a:srgbClr val="FF0000"/>
                </a:solidFill>
              </a:rPr>
              <a:t>congestion decreases </a:t>
            </a:r>
          </a:p>
          <a:p>
            <a:pPr marL="0" indent="0">
              <a:buNone/>
            </a:pPr>
            <a:r>
              <a:rPr lang="en-US" sz="3200" b="1" i="1" dirty="0">
                <a:solidFill>
                  <a:srgbClr val="FF0000"/>
                </a:solidFill>
              </a:rPr>
              <a:t>on the expressway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4) </a:t>
            </a:r>
            <a:r>
              <a:rPr lang="en-US" sz="3200" b="1" i="1" dirty="0">
                <a:solidFill>
                  <a:srgbClr val="FF0000"/>
                </a:solidFill>
              </a:rPr>
              <a:t>Congestion also decreases on the competing streets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A21C53-EE55-4503-B794-6878ED288828}"/>
              </a:ext>
            </a:extLst>
          </p:cNvPr>
          <p:cNvSpPr txBox="1"/>
          <p:nvPr/>
        </p:nvSpPr>
        <p:spPr>
          <a:xfrm>
            <a:off x="9761069" y="2492759"/>
            <a:ext cx="154304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/>
              <a:t>Downs’s</a:t>
            </a:r>
          </a:p>
          <a:p>
            <a:pPr algn="ctr"/>
            <a:r>
              <a:rPr lang="en-US" sz="2800" b="1" i="1" dirty="0"/>
              <a:t>Law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EC0817-16CB-4EB0-9DF8-1F16017199AE}"/>
              </a:ext>
            </a:extLst>
          </p:cNvPr>
          <p:cNvSpPr txBox="1"/>
          <p:nvPr/>
        </p:nvSpPr>
        <p:spPr>
          <a:xfrm>
            <a:off x="9653609" y="4512758"/>
            <a:ext cx="2002363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/>
              <a:t>Traffic  </a:t>
            </a:r>
          </a:p>
          <a:p>
            <a:r>
              <a:rPr lang="en-US" sz="2800" b="1" i="1" dirty="0"/>
              <a:t>equilibrium </a:t>
            </a:r>
          </a:p>
          <a:p>
            <a:r>
              <a:rPr lang="en-US" sz="2800" b="1" i="1" dirty="0"/>
              <a:t>theory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05785E-65FE-4794-891D-4CB6D51DEFDE}"/>
              </a:ext>
            </a:extLst>
          </p:cNvPr>
          <p:cNvSpPr/>
          <p:nvPr/>
        </p:nvSpPr>
        <p:spPr>
          <a:xfrm>
            <a:off x="747834" y="5984648"/>
            <a:ext cx="10877551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endParaRPr lang="en-US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077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2A4CCC-B95A-4224-A50B-019FDF44BCC5}"/>
              </a:ext>
            </a:extLst>
          </p:cNvPr>
          <p:cNvCxnSpPr>
            <a:cxnSpLocks/>
          </p:cNvCxnSpPr>
          <p:nvPr/>
        </p:nvCxnSpPr>
        <p:spPr>
          <a:xfrm flipV="1">
            <a:off x="1538140" y="1581150"/>
            <a:ext cx="7648" cy="388796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81FD76-DA17-444E-8F89-E6A68049FC97}"/>
              </a:ext>
            </a:extLst>
          </p:cNvPr>
          <p:cNvCxnSpPr>
            <a:cxnSpLocks/>
          </p:cNvCxnSpPr>
          <p:nvPr/>
        </p:nvCxnSpPr>
        <p:spPr>
          <a:xfrm flipV="1">
            <a:off x="1523320" y="5446680"/>
            <a:ext cx="7624178" cy="351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7BBD98-67AA-414C-A2B3-2071DC371195}"/>
              </a:ext>
            </a:extLst>
          </p:cNvPr>
          <p:cNvCxnSpPr>
            <a:cxnSpLocks/>
          </p:cNvCxnSpPr>
          <p:nvPr/>
        </p:nvCxnSpPr>
        <p:spPr>
          <a:xfrm flipV="1">
            <a:off x="1524000" y="4356329"/>
            <a:ext cx="2724150" cy="18731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F8111E4A-177E-4176-A3B2-D783EF90E758}"/>
              </a:ext>
            </a:extLst>
          </p:cNvPr>
          <p:cNvSpPr/>
          <p:nvPr/>
        </p:nvSpPr>
        <p:spPr>
          <a:xfrm flipV="1">
            <a:off x="2150901" y="1803294"/>
            <a:ext cx="4194498" cy="2553355"/>
          </a:xfrm>
          <a:prstGeom prst="arc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87C62A-C7FD-4360-9A96-323E944448D4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4564970" y="4293613"/>
            <a:ext cx="1728989" cy="49438"/>
          </a:xfrm>
          <a:prstGeom prst="line">
            <a:avLst/>
          </a:prstGeom>
          <a:ln w="762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963C592F-A67F-4DEA-AB40-8BAB729AE278}"/>
              </a:ext>
            </a:extLst>
          </p:cNvPr>
          <p:cNvSpPr/>
          <p:nvPr/>
        </p:nvSpPr>
        <p:spPr>
          <a:xfrm flipV="1">
            <a:off x="4603153" y="1740258"/>
            <a:ext cx="3381612" cy="2553355"/>
          </a:xfrm>
          <a:prstGeom prst="arc">
            <a:avLst>
              <a:gd name="adj1" fmla="val 16200000"/>
              <a:gd name="adj2" fmla="val 21245463"/>
            </a:avLst>
          </a:prstGeom>
          <a:ln w="762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F511AD-01D6-4B4E-9D37-74DD9F48173B}"/>
              </a:ext>
            </a:extLst>
          </p:cNvPr>
          <p:cNvCxnSpPr>
            <a:cxnSpLocks/>
          </p:cNvCxnSpPr>
          <p:nvPr/>
        </p:nvCxnSpPr>
        <p:spPr>
          <a:xfrm>
            <a:off x="5335409" y="1778917"/>
            <a:ext cx="3254469" cy="114717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4B85437-B433-412A-97C4-6BE57F5C911C}"/>
              </a:ext>
            </a:extLst>
          </p:cNvPr>
          <p:cNvSpPr txBox="1"/>
          <p:nvPr/>
        </p:nvSpPr>
        <p:spPr>
          <a:xfrm>
            <a:off x="1545788" y="4352671"/>
            <a:ext cx="3930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095F0A1-D73C-4A54-8C31-21474901CD22}"/>
              </a:ext>
            </a:extLst>
          </p:cNvPr>
          <p:cNvCxnSpPr>
            <a:cxnSpLocks/>
          </p:cNvCxnSpPr>
          <p:nvPr/>
        </p:nvCxnSpPr>
        <p:spPr>
          <a:xfrm>
            <a:off x="4622799" y="4401202"/>
            <a:ext cx="10805" cy="1131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526C0EF-0160-45AE-A6F3-D3B24D582E8A}"/>
              </a:ext>
            </a:extLst>
          </p:cNvPr>
          <p:cNvCxnSpPr>
            <a:cxnSpLocks/>
          </p:cNvCxnSpPr>
          <p:nvPr/>
        </p:nvCxnSpPr>
        <p:spPr>
          <a:xfrm>
            <a:off x="5660287" y="4347756"/>
            <a:ext cx="10805" cy="11319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A3D3E53-1BC3-40B3-B52D-1D6453DE454B}"/>
              </a:ext>
            </a:extLst>
          </p:cNvPr>
          <p:cNvSpPr txBox="1"/>
          <p:nvPr/>
        </p:nvSpPr>
        <p:spPr>
          <a:xfrm>
            <a:off x="6392317" y="1467776"/>
            <a:ext cx="646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975BFE-07FD-429E-BFD4-3E0B5FEBB089}"/>
              </a:ext>
            </a:extLst>
          </p:cNvPr>
          <p:cNvSpPr txBox="1"/>
          <p:nvPr/>
        </p:nvSpPr>
        <p:spPr>
          <a:xfrm>
            <a:off x="9171635" y="5185070"/>
            <a:ext cx="18916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Cars/hour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54A76E-E08F-4F06-AF95-AA4A6655B9C8}"/>
              </a:ext>
            </a:extLst>
          </p:cNvPr>
          <p:cNvSpPr txBox="1"/>
          <p:nvPr/>
        </p:nvSpPr>
        <p:spPr>
          <a:xfrm>
            <a:off x="523666" y="891744"/>
            <a:ext cx="325446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Time-cost/car-trip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FCC5E5-AEC3-48F1-B4DD-E762B58055DB}"/>
              </a:ext>
            </a:extLst>
          </p:cNvPr>
          <p:cNvSpPr txBox="1"/>
          <p:nvPr/>
        </p:nvSpPr>
        <p:spPr>
          <a:xfrm>
            <a:off x="818087" y="3414724"/>
            <a:ext cx="675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  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EF2EABB-E47D-472A-A21D-7FA53EAC7F96}"/>
              </a:ext>
            </a:extLst>
          </p:cNvPr>
          <p:cNvCxnSpPr>
            <a:cxnSpLocks/>
          </p:cNvCxnSpPr>
          <p:nvPr/>
        </p:nvCxnSpPr>
        <p:spPr>
          <a:xfrm flipV="1">
            <a:off x="6342241" y="1632708"/>
            <a:ext cx="9473" cy="1436125"/>
          </a:xfrm>
          <a:prstGeom prst="line">
            <a:avLst/>
          </a:prstGeom>
          <a:ln w="762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E79A10C-585E-4523-8E90-B0BCA7A56A00}"/>
              </a:ext>
            </a:extLst>
          </p:cNvPr>
          <p:cNvCxnSpPr>
            <a:cxnSpLocks/>
          </p:cNvCxnSpPr>
          <p:nvPr/>
        </p:nvCxnSpPr>
        <p:spPr>
          <a:xfrm flipV="1">
            <a:off x="7948106" y="1835349"/>
            <a:ext cx="9473" cy="1436125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4800C08-35DD-4465-A457-F627A132E209}"/>
              </a:ext>
            </a:extLst>
          </p:cNvPr>
          <p:cNvCxnSpPr>
            <a:cxnSpLocks/>
          </p:cNvCxnSpPr>
          <p:nvPr/>
        </p:nvCxnSpPr>
        <p:spPr>
          <a:xfrm>
            <a:off x="6352196" y="1729386"/>
            <a:ext cx="67610" cy="3750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CBDF432-5161-4336-A558-5CC8BFA5D4DE}"/>
              </a:ext>
            </a:extLst>
          </p:cNvPr>
          <p:cNvCxnSpPr/>
          <p:nvPr/>
        </p:nvCxnSpPr>
        <p:spPr>
          <a:xfrm>
            <a:off x="7967191" y="2868630"/>
            <a:ext cx="16711" cy="26088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92E1F9-CBE9-4974-840D-26DE609FDBCC}"/>
              </a:ext>
            </a:extLst>
          </p:cNvPr>
          <p:cNvSpPr txBox="1"/>
          <p:nvPr/>
        </p:nvSpPr>
        <p:spPr>
          <a:xfrm>
            <a:off x="8749593" y="2696610"/>
            <a:ext cx="1266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Demand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EDAF562-3B13-4931-801F-66074BB38CAC}"/>
              </a:ext>
            </a:extLst>
          </p:cNvPr>
          <p:cNvCxnSpPr>
            <a:cxnSpLocks/>
          </p:cNvCxnSpPr>
          <p:nvPr/>
        </p:nvCxnSpPr>
        <p:spPr>
          <a:xfrm flipH="1">
            <a:off x="1552103" y="3037856"/>
            <a:ext cx="4799611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C643812-AA36-4B7E-A872-E7F06AF7C6DD}"/>
              </a:ext>
            </a:extLst>
          </p:cNvPr>
          <p:cNvCxnSpPr/>
          <p:nvPr/>
        </p:nvCxnSpPr>
        <p:spPr>
          <a:xfrm flipH="1">
            <a:off x="1542629" y="2138013"/>
            <a:ext cx="47996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32FFBC5-4EF9-4C8C-8898-934E188B3310}"/>
              </a:ext>
            </a:extLst>
          </p:cNvPr>
          <p:cNvSpPr txBox="1"/>
          <p:nvPr/>
        </p:nvSpPr>
        <p:spPr>
          <a:xfrm>
            <a:off x="5601414" y="198333"/>
            <a:ext cx="142167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Lower </a:t>
            </a:r>
          </a:p>
          <a:p>
            <a:pPr algn="ctr"/>
            <a:r>
              <a:rPr lang="en-US" sz="2000" b="1" dirty="0"/>
              <a:t>capacity</a:t>
            </a:r>
          </a:p>
          <a:p>
            <a:pPr algn="ctr"/>
            <a:r>
              <a:rPr lang="en-US" sz="2000" b="1" dirty="0"/>
              <a:t>(congestion</a:t>
            </a:r>
          </a:p>
          <a:p>
            <a:pPr algn="ctr"/>
            <a:r>
              <a:rPr lang="en-US" sz="2000" b="1" dirty="0"/>
              <a:t>function 1)</a:t>
            </a:r>
          </a:p>
          <a:p>
            <a:pPr algn="ctr"/>
            <a:endParaRPr lang="en-US" b="1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C95B5A08-13A5-41F7-9721-D7268D8C64CC}"/>
              </a:ext>
            </a:extLst>
          </p:cNvPr>
          <p:cNvSpPr txBox="1"/>
          <p:nvPr/>
        </p:nvSpPr>
        <p:spPr>
          <a:xfrm>
            <a:off x="7289304" y="273600"/>
            <a:ext cx="1421671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/>
              <a:t>Higher </a:t>
            </a:r>
          </a:p>
          <a:p>
            <a:pPr algn="ctr"/>
            <a:r>
              <a:rPr lang="en-US" sz="2000" b="1" dirty="0"/>
              <a:t>capacity </a:t>
            </a:r>
          </a:p>
          <a:p>
            <a:pPr algn="ctr"/>
            <a:r>
              <a:rPr lang="en-US" sz="2000" b="1" dirty="0"/>
              <a:t>(congestion</a:t>
            </a:r>
          </a:p>
          <a:p>
            <a:pPr algn="ctr"/>
            <a:r>
              <a:rPr lang="en-US" sz="2000" b="1" dirty="0"/>
              <a:t>function 2</a:t>
            </a:r>
            <a:r>
              <a:rPr lang="en-US" b="1" dirty="0"/>
              <a:t>)</a:t>
            </a:r>
          </a:p>
          <a:p>
            <a:pPr algn="ctr"/>
            <a:endParaRPr lang="en-US" b="1" dirty="0"/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C05361C2-C056-4988-98A2-813ED9D6B3F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341046" y="5486400"/>
          <a:ext cx="556956" cy="626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3" name="Equation" r:id="rId3" imgW="203040" imgH="228600" progId="Equation.DSMT4">
                  <p:embed/>
                </p:oleObj>
              </mc:Choice>
              <mc:Fallback>
                <p:oleObj name="Equation" r:id="rId3" imgW="203040" imgH="22860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C05361C2-C056-4988-98A2-813ED9D6B3F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41046" y="5486400"/>
                        <a:ext cx="556956" cy="626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53F4F2BC-A63A-4E31-84A2-C94E7BB2F5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1280820"/>
              </p:ext>
            </p:extLst>
          </p:nvPr>
        </p:nvGraphicFramePr>
        <p:xfrm>
          <a:off x="5487773" y="5682917"/>
          <a:ext cx="556956" cy="626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4" name="Equation" r:id="rId5" imgW="203040" imgH="228600" progId="Equation.DSMT4">
                  <p:embed/>
                </p:oleObj>
              </mc:Choice>
              <mc:Fallback>
                <p:oleObj name="Equation" r:id="rId5" imgW="203040" imgH="2286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53F4F2BC-A63A-4E31-84A2-C94E7BB2F5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7773" y="5682917"/>
                        <a:ext cx="556956" cy="626576"/>
                      </a:xfrm>
                      <a:prstGeom prst="rect">
                        <a:avLst/>
                      </a:prstGeom>
                      <a:ln w="57150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C2BA4DC7-56BD-4777-B761-BCA5B8D7D0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5299951"/>
              </p:ext>
            </p:extLst>
          </p:nvPr>
        </p:nvGraphicFramePr>
        <p:xfrm>
          <a:off x="6332538" y="5637213"/>
          <a:ext cx="384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5" name="Equation" r:id="rId7" imgW="139680" imgH="228600" progId="Equation.DSMT4">
                  <p:embed/>
                </p:oleObj>
              </mc:Choice>
              <mc:Fallback>
                <p:oleObj name="Equation" r:id="rId7" imgW="139680" imgH="2286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C2BA4DC7-56BD-4777-B761-BCA5B8D7D0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332538" y="5637213"/>
                        <a:ext cx="384175" cy="625475"/>
                      </a:xfrm>
                      <a:prstGeom prst="rect">
                        <a:avLst/>
                      </a:prstGeom>
                      <a:ln w="5715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C0F10E9C-04DB-4A84-9BA2-63888D73C0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581441"/>
              </p:ext>
            </p:extLst>
          </p:nvPr>
        </p:nvGraphicFramePr>
        <p:xfrm>
          <a:off x="7792435" y="5670769"/>
          <a:ext cx="521247" cy="6679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6" name="Equation" r:id="rId9" imgW="164880" imgH="228600" progId="Equation.DSMT4">
                  <p:embed/>
                </p:oleObj>
              </mc:Choice>
              <mc:Fallback>
                <p:oleObj name="Equation" r:id="rId9" imgW="164880" imgH="2286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0F10E9C-04DB-4A84-9BA2-63888D73C0B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92435" y="5670769"/>
                        <a:ext cx="521247" cy="667993"/>
                      </a:xfrm>
                      <a:prstGeom prst="rect">
                        <a:avLst/>
                      </a:prstGeom>
                      <a:ln w="57150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C20B04EC-071F-43D8-BAF1-BB7CE7BFC4A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17587" y="2824555"/>
          <a:ext cx="33655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7" name="Equation" r:id="rId11" imgW="164880" imgH="228600" progId="Equation.DSMT4">
                  <p:embed/>
                </p:oleObj>
              </mc:Choice>
              <mc:Fallback>
                <p:oleObj name="Equation" r:id="rId11" imgW="164880" imgH="22860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C20B04EC-071F-43D8-BAF1-BB7CE7BFC4A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17587" y="2824555"/>
                        <a:ext cx="336550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07EE63A9-CE42-4A2F-AAE2-48A8362C223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7362" y="1748845"/>
          <a:ext cx="990600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8" name="Equation" r:id="rId13" imgW="431640" imgH="228600" progId="Equation.DSMT4">
                  <p:embed/>
                </p:oleObj>
              </mc:Choice>
              <mc:Fallback>
                <p:oleObj name="Equation" r:id="rId13" imgW="431640" imgH="2286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07EE63A9-CE42-4A2F-AAE2-48A8362C22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67362" y="1748845"/>
                        <a:ext cx="990600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>
            <a:extLst>
              <a:ext uri="{FF2B5EF4-FFF2-40B4-BE49-F238E27FC236}">
                <a16:creationId xmlns:a16="http://schemas.microsoft.com/office/drawing/2014/main" id="{7C748B7A-1D82-4C27-9999-99807D058665}"/>
              </a:ext>
            </a:extLst>
          </p:cNvPr>
          <p:cNvSpPr txBox="1"/>
          <p:nvPr/>
        </p:nvSpPr>
        <p:spPr>
          <a:xfrm>
            <a:off x="8017939" y="1614793"/>
            <a:ext cx="646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A’’</a:t>
            </a:r>
          </a:p>
        </p:txBody>
      </p:sp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32BA25C4-EC9D-4A7A-80C3-7D889AF2A77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44575" y="4040188"/>
          <a:ext cx="3587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79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34" name="Object 33">
                        <a:extLst>
                          <a:ext uri="{FF2B5EF4-FFF2-40B4-BE49-F238E27FC236}">
                            <a16:creationId xmlns:a16="http://schemas.microsoft.com/office/drawing/2014/main" id="{32BA25C4-EC9D-4A7A-80C3-7D889AF2A77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44575" y="4040188"/>
                        <a:ext cx="358775" cy="525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5D4D499-C308-446D-A526-33C9E5971840}"/>
              </a:ext>
            </a:extLst>
          </p:cNvPr>
          <p:cNvCxnSpPr>
            <a:cxnSpLocks/>
          </p:cNvCxnSpPr>
          <p:nvPr/>
        </p:nvCxnSpPr>
        <p:spPr>
          <a:xfrm flipH="1" flipV="1">
            <a:off x="1484702" y="3260002"/>
            <a:ext cx="6470392" cy="1147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39DCB779-200F-4974-8C78-95350802FD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6972771"/>
              </p:ext>
            </p:extLst>
          </p:nvPr>
        </p:nvGraphicFramePr>
        <p:xfrm>
          <a:off x="993775" y="3349726"/>
          <a:ext cx="358775" cy="488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0" name="Equation" r:id="rId17" imgW="177480" imgH="228600" progId="Equation.DSMT4">
                  <p:embed/>
                </p:oleObj>
              </mc:Choice>
              <mc:Fallback>
                <p:oleObj name="Equation" r:id="rId17" imgW="177480" imgH="228600" progId="Equation.DSMT4">
                  <p:embed/>
                  <p:pic>
                    <p:nvPicPr>
                      <p:cNvPr id="36" name="Object 35">
                        <a:extLst>
                          <a:ext uri="{FF2B5EF4-FFF2-40B4-BE49-F238E27FC236}">
                            <a16:creationId xmlns:a16="http://schemas.microsoft.com/office/drawing/2014/main" id="{39DCB779-200F-4974-8C78-95350802FD2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93775" y="3349726"/>
                        <a:ext cx="358775" cy="488748"/>
                      </a:xfrm>
                      <a:prstGeom prst="rect">
                        <a:avLst/>
                      </a:prstGeom>
                      <a:ln w="57150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100A2AA-A6AB-4322-AE38-78F7DD659641}"/>
              </a:ext>
            </a:extLst>
          </p:cNvPr>
          <p:cNvCxnSpPr/>
          <p:nvPr/>
        </p:nvCxnSpPr>
        <p:spPr>
          <a:xfrm flipH="1">
            <a:off x="1545788" y="2693988"/>
            <a:ext cx="638853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8" name="Object 47">
            <a:extLst>
              <a:ext uri="{FF2B5EF4-FFF2-40B4-BE49-F238E27FC236}">
                <a16:creationId xmlns:a16="http://schemas.microsoft.com/office/drawing/2014/main" id="{F52E4B7E-D895-4400-AD1E-6A180CF0F8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6684186"/>
              </p:ext>
            </p:extLst>
          </p:nvPr>
        </p:nvGraphicFramePr>
        <p:xfrm>
          <a:off x="322263" y="2374900"/>
          <a:ext cx="1049337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81" name="Equation" r:id="rId19" imgW="457200" imgH="228600" progId="Equation.DSMT4">
                  <p:embed/>
                </p:oleObj>
              </mc:Choice>
              <mc:Fallback>
                <p:oleObj name="Equation" r:id="rId19" imgW="457200" imgH="228600" progId="Equation.DSMT4">
                  <p:embed/>
                  <p:pic>
                    <p:nvPicPr>
                      <p:cNvPr id="48" name="Object 47">
                        <a:extLst>
                          <a:ext uri="{FF2B5EF4-FFF2-40B4-BE49-F238E27FC236}">
                            <a16:creationId xmlns:a16="http://schemas.microsoft.com/office/drawing/2014/main" id="{F52E4B7E-D895-4400-AD1E-6A180CF0F8A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2263" y="2374900"/>
                        <a:ext cx="1049337" cy="525463"/>
                      </a:xfrm>
                      <a:prstGeom prst="rect">
                        <a:avLst/>
                      </a:prstGeom>
                      <a:ln w="57150">
                        <a:solidFill>
                          <a:srgbClr val="00B05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>
            <a:extLst>
              <a:ext uri="{FF2B5EF4-FFF2-40B4-BE49-F238E27FC236}">
                <a16:creationId xmlns:a16="http://schemas.microsoft.com/office/drawing/2014/main" id="{D63B9475-0987-4E0F-B6D5-7D545185F26E}"/>
              </a:ext>
            </a:extLst>
          </p:cNvPr>
          <p:cNvSpPr txBox="1"/>
          <p:nvPr/>
        </p:nvSpPr>
        <p:spPr>
          <a:xfrm>
            <a:off x="8287641" y="3501284"/>
            <a:ext cx="3904359" cy="13849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/>
              <a:t>Road is widened.</a:t>
            </a:r>
          </a:p>
          <a:p>
            <a:r>
              <a:rPr lang="en-US" sz="2800" b="1" i="1" dirty="0"/>
              <a:t>Congestion function shifts from AA’ to AA’’</a:t>
            </a:r>
          </a:p>
        </p:txBody>
      </p:sp>
    </p:spTree>
    <p:extLst>
      <p:ext uri="{BB962C8B-B14F-4D97-AF65-F5344CB8AC3E}">
        <p14:creationId xmlns:p14="http://schemas.microsoft.com/office/powerpoint/2010/main" val="131349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44" grpId="0"/>
      <p:bldP spid="60" grpId="0"/>
      <p:bldP spid="3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49859A-846C-4ADE-B86D-2C7D02394EB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65176" y="100584"/>
            <a:ext cx="11990832" cy="7210425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06FF47D-0689-45C0-9DDC-72B5F04CAF1E}"/>
              </a:ext>
            </a:extLst>
          </p:cNvPr>
          <p:cNvSpPr txBox="1"/>
          <p:nvPr/>
        </p:nvSpPr>
        <p:spPr>
          <a:xfrm>
            <a:off x="8255506" y="3926807"/>
            <a:ext cx="3671318" cy="1200329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/>
              <a:t>Engineering </a:t>
            </a:r>
            <a:r>
              <a:rPr lang="en-US" sz="2400" b="1" i="1" dirty="0">
                <a:solidFill>
                  <a:srgbClr val="00B050"/>
                </a:solidFill>
              </a:rPr>
              <a:t>optimal speed </a:t>
            </a:r>
            <a:r>
              <a:rPr lang="en-US" sz="2400" b="1" i="1" dirty="0"/>
              <a:t>and</a:t>
            </a:r>
            <a:r>
              <a:rPr lang="en-US" sz="2400" b="1" i="1" dirty="0">
                <a:solidFill>
                  <a:srgbClr val="00B050"/>
                </a:solidFill>
              </a:rPr>
              <a:t>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maximum flow  </a:t>
            </a:r>
            <a:r>
              <a:rPr lang="en-US" sz="2400" b="1" i="1" dirty="0"/>
              <a:t>occur here.</a:t>
            </a:r>
            <a:r>
              <a:rPr lang="en-US" sz="2400" b="1" i="1" dirty="0">
                <a:solidFill>
                  <a:srgbClr val="00B050"/>
                </a:solidFill>
              </a:rPr>
              <a:t> C2 &lt; C1; 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</a:rPr>
              <a:t>T2&gt; T1.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CB8ECD2-6AEB-46D5-8976-2B1B673F577B}"/>
              </a:ext>
            </a:extLst>
          </p:cNvPr>
          <p:cNvCxnSpPr/>
          <p:nvPr/>
        </p:nvCxnSpPr>
        <p:spPr>
          <a:xfrm flipH="1" flipV="1">
            <a:off x="8054349" y="3529199"/>
            <a:ext cx="192024" cy="749808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65A9ABD-28B8-4FB3-B8EE-9824AE30E085}"/>
              </a:ext>
            </a:extLst>
          </p:cNvPr>
          <p:cNvCxnSpPr>
            <a:cxnSpLocks/>
          </p:cNvCxnSpPr>
          <p:nvPr/>
        </p:nvCxnSpPr>
        <p:spPr>
          <a:xfrm flipH="1" flipV="1">
            <a:off x="6553201" y="3323051"/>
            <a:ext cx="1635251" cy="1031969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F0816BC-D6E4-4F92-80CF-2CBE4671D488}"/>
              </a:ext>
            </a:extLst>
          </p:cNvPr>
          <p:cNvSpPr txBox="1"/>
          <p:nvPr/>
        </p:nvSpPr>
        <p:spPr>
          <a:xfrm>
            <a:off x="804672" y="100584"/>
            <a:ext cx="4205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C00000"/>
                </a:solidFill>
              </a:rPr>
              <a:t>Downs’s Expressway 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AA37A8-9DA1-4437-9E05-3BD56B889E16}"/>
              </a:ext>
            </a:extLst>
          </p:cNvPr>
          <p:cNvCxnSpPr/>
          <p:nvPr/>
        </p:nvCxnSpPr>
        <p:spPr>
          <a:xfrm>
            <a:off x="6537960" y="2414016"/>
            <a:ext cx="0" cy="95097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667BB8C-76F7-45B0-8DC6-F1B616F537F5}"/>
              </a:ext>
            </a:extLst>
          </p:cNvPr>
          <p:cNvCxnSpPr>
            <a:cxnSpLocks/>
          </p:cNvCxnSpPr>
          <p:nvPr/>
        </p:nvCxnSpPr>
        <p:spPr>
          <a:xfrm>
            <a:off x="8054349" y="3001917"/>
            <a:ext cx="0" cy="523893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8D077E2B-2805-4C26-869C-393009AE2FB7}"/>
              </a:ext>
            </a:extLst>
          </p:cNvPr>
          <p:cNvSpPr txBox="1"/>
          <p:nvPr/>
        </p:nvSpPr>
        <p:spPr>
          <a:xfrm>
            <a:off x="9101345" y="1341483"/>
            <a:ext cx="2938255" cy="1384995"/>
          </a:xfrm>
          <a:prstGeom prst="rect">
            <a:avLst/>
          </a:prstGeom>
          <a:noFill/>
          <a:ln w="57150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FFC000"/>
                </a:solidFill>
              </a:rPr>
              <a:t>Time cost to  access expressway</a:t>
            </a:r>
          </a:p>
          <a:p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Δ2 &lt; </a:t>
            </a:r>
            <a:r>
              <a:rPr lang="el-GR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en-US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C000"/>
                </a:solidFill>
              </a:rPr>
              <a:t>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B565E02-BD9D-40CE-81D4-6B7C3D63AFA8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6553201" y="2033981"/>
            <a:ext cx="2548144" cy="85040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46A1596-325B-4775-8F06-51C1DE013811}"/>
              </a:ext>
            </a:extLst>
          </p:cNvPr>
          <p:cNvCxnSpPr>
            <a:cxnSpLocks/>
          </p:cNvCxnSpPr>
          <p:nvPr/>
        </p:nvCxnSpPr>
        <p:spPr>
          <a:xfrm flipH="1">
            <a:off x="8133597" y="2292679"/>
            <a:ext cx="952508" cy="987117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F3D77462-3E8F-4DA8-81F1-62DD7B162E3C}"/>
              </a:ext>
            </a:extLst>
          </p:cNvPr>
          <p:cNvCxnSpPr>
            <a:cxnSpLocks/>
          </p:cNvCxnSpPr>
          <p:nvPr/>
        </p:nvCxnSpPr>
        <p:spPr>
          <a:xfrm flipH="1">
            <a:off x="6553202" y="4520029"/>
            <a:ext cx="1694686" cy="1239125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BD00B2E-21C0-43B7-AF4D-257B67628800}"/>
              </a:ext>
            </a:extLst>
          </p:cNvPr>
          <p:cNvCxnSpPr>
            <a:cxnSpLocks/>
          </p:cNvCxnSpPr>
          <p:nvPr/>
        </p:nvCxnSpPr>
        <p:spPr>
          <a:xfrm flipH="1">
            <a:off x="8188452" y="5121550"/>
            <a:ext cx="123444" cy="749808"/>
          </a:xfrm>
          <a:prstGeom prst="straightConnector1">
            <a:avLst/>
          </a:prstGeom>
          <a:ln w="57150">
            <a:solidFill>
              <a:schemeClr val="accent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EAC3797-BFA5-47DE-8BC8-EA66890B00A2}"/>
              </a:ext>
            </a:extLst>
          </p:cNvPr>
          <p:cNvCxnSpPr/>
          <p:nvPr/>
        </p:nvCxnSpPr>
        <p:spPr>
          <a:xfrm flipV="1">
            <a:off x="552504" y="2183615"/>
            <a:ext cx="0" cy="26860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F6826A7E-67DD-4310-8C5A-2EF467C7E1E4}"/>
              </a:ext>
            </a:extLst>
          </p:cNvPr>
          <p:cNvSpPr txBox="1"/>
          <p:nvPr/>
        </p:nvSpPr>
        <p:spPr>
          <a:xfrm>
            <a:off x="0" y="4894116"/>
            <a:ext cx="19595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70C0"/>
                </a:solidFill>
              </a:rPr>
              <a:t>Speed decreases</a:t>
            </a:r>
          </a:p>
        </p:txBody>
      </p:sp>
    </p:spTree>
    <p:extLst>
      <p:ext uri="{BB962C8B-B14F-4D97-AF65-F5344CB8AC3E}">
        <p14:creationId xmlns:p14="http://schemas.microsoft.com/office/powerpoint/2010/main" val="297161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27126-0A43-4F2B-BD6E-71745C80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5363"/>
            <a:ext cx="11854346" cy="1632976"/>
          </a:xfrm>
        </p:spPr>
        <p:txBody>
          <a:bodyPr>
            <a:noAutofit/>
          </a:bodyPr>
          <a:lstStyle/>
          <a:p>
            <a:pPr algn="ctr"/>
            <a:br>
              <a:rPr lang="en-US" sz="3200" b="1" dirty="0">
                <a:latin typeface="+mn-lt"/>
              </a:rPr>
            </a:br>
            <a:r>
              <a:rPr lang="en-US" sz="3200" b="1" dirty="0" err="1">
                <a:latin typeface="+mn-lt"/>
              </a:rPr>
              <a:t>Duranton</a:t>
            </a:r>
            <a:r>
              <a:rPr lang="en-US" sz="3200" b="1" dirty="0">
                <a:latin typeface="+mn-lt"/>
              </a:rPr>
              <a:t> and Turner (2011) </a:t>
            </a:r>
            <a:r>
              <a:rPr lang="en-US" sz="3200" b="1" dirty="0">
                <a:solidFill>
                  <a:srgbClr val="0070C0"/>
                </a:solidFill>
              </a:rPr>
              <a:t>(</a:t>
            </a:r>
            <a:r>
              <a:rPr lang="en-US" sz="3200" b="1" i="1" dirty="0">
                <a:solidFill>
                  <a:srgbClr val="0070C0"/>
                </a:solidFill>
              </a:rPr>
              <a:t>49 years after Downs</a:t>
            </a:r>
            <a:r>
              <a:rPr lang="en-US" sz="3200" b="1" dirty="0">
                <a:solidFill>
                  <a:srgbClr val="0070C0"/>
                </a:solidFill>
              </a:rPr>
              <a:t>)</a:t>
            </a:r>
            <a:br>
              <a:rPr lang="en-US" sz="3200" b="1" dirty="0">
                <a:solidFill>
                  <a:srgbClr val="0070C0"/>
                </a:solidFill>
              </a:rPr>
            </a:br>
            <a:r>
              <a:rPr lang="en-US" sz="2800" dirty="0" err="1"/>
              <a:t>Duranton</a:t>
            </a:r>
            <a:r>
              <a:rPr lang="en-US" sz="2800" dirty="0"/>
              <a:t>, G. and M. A. Turner. 2011. The Fundamental Law of Road Congestion: Evidence from US Cities. </a:t>
            </a:r>
            <a:r>
              <a:rPr lang="en-US" sz="2800" i="1" dirty="0"/>
              <a:t>American Economic Review</a:t>
            </a:r>
            <a:r>
              <a:rPr lang="en-US" sz="2800" dirty="0"/>
              <a:t>, 101 (6): 2616-2552.</a:t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D6DDD-478E-4F0F-A0B5-346A21BD9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431" y="2016604"/>
            <a:ext cx="10460062" cy="35038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/>
              <a:t>They estimated a regression equation:</a:t>
            </a:r>
          </a:p>
          <a:p>
            <a:pPr marL="0" indent="0" algn="ctr">
              <a:buNone/>
            </a:pPr>
            <a:endParaRPr lang="en-US" sz="3600" b="1" dirty="0"/>
          </a:p>
          <a:p>
            <a:pPr marL="0" indent="0">
              <a:buNone/>
            </a:pPr>
            <a:endParaRPr lang="en-US" sz="4400" b="1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6E75EDA-4FD1-4AE5-8B0F-B67E77C2DC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712595"/>
              </p:ext>
            </p:extLst>
          </p:nvPr>
        </p:nvGraphicFramePr>
        <p:xfrm>
          <a:off x="790575" y="2433638"/>
          <a:ext cx="1027747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02" name="Equation" r:id="rId3" imgW="2781000" imgH="253800" progId="Equation.DSMT4">
                  <p:embed/>
                </p:oleObj>
              </mc:Choice>
              <mc:Fallback>
                <p:oleObj name="Equation" r:id="rId3" imgW="27810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0575" y="2433638"/>
                        <a:ext cx="10277475" cy="938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629F83-9E81-4972-99C2-B93F98CD39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0790997"/>
              </p:ext>
            </p:extLst>
          </p:nvPr>
        </p:nvGraphicFramePr>
        <p:xfrm>
          <a:off x="2438400" y="3226117"/>
          <a:ext cx="8006556" cy="12026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03" name="Equation" r:id="rId5" imgW="3213000" imgH="482400" progId="Equation.DSMT4">
                  <p:embed/>
                </p:oleObj>
              </mc:Choice>
              <mc:Fallback>
                <p:oleObj name="Equation" r:id="rId5" imgW="321300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38400" y="3226117"/>
                        <a:ext cx="8006556" cy="12026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9020E84-CD79-4BE5-98EC-E20ABB59D53C}"/>
                  </a:ext>
                </a:extLst>
              </p:cNvPr>
              <p:cNvSpPr/>
              <p:nvPr/>
            </p:nvSpPr>
            <p:spPr>
              <a:xfrm>
                <a:off x="1297116" y="4737047"/>
                <a:ext cx="1866348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4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4000" i="1">
                              <a:latin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40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B9020E84-CD79-4BE5-98EC-E20ABB59D5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116" y="4737047"/>
                <a:ext cx="1866348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9F6C73E-93BA-42D5-A01B-4E49BC09C033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3163464" y="5090990"/>
            <a:ext cx="516835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F037422-8291-488B-85EC-1E0F87043ECC}"/>
              </a:ext>
            </a:extLst>
          </p:cNvPr>
          <p:cNvSpPr txBox="1"/>
          <p:nvPr/>
        </p:nvSpPr>
        <p:spPr>
          <a:xfrm>
            <a:off x="3899543" y="4764494"/>
            <a:ext cx="7589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% increase in ROADS_LENGTH = % increase in VKT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DE0B53-F7B9-452D-9A45-C17A46311FCA}"/>
              </a:ext>
            </a:extLst>
          </p:cNvPr>
          <p:cNvSpPr txBox="1"/>
          <p:nvPr/>
        </p:nvSpPr>
        <p:spPr>
          <a:xfrm>
            <a:off x="608734" y="5508489"/>
            <a:ext cx="1126540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THEY CONCLUDED THAT: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</a:rPr>
              <a:t>More road kilometers cannot decrease congestion</a:t>
            </a:r>
          </a:p>
        </p:txBody>
      </p:sp>
    </p:spTree>
    <p:extLst>
      <p:ext uri="{BB962C8B-B14F-4D97-AF65-F5344CB8AC3E}">
        <p14:creationId xmlns:p14="http://schemas.microsoft.com/office/powerpoint/2010/main" val="36441917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FC028-E8D3-49FE-B8F5-3AED40D1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237109"/>
            <a:ext cx="10878312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latin typeface="+mn-lt"/>
              </a:rPr>
              <a:t>Duranton</a:t>
            </a:r>
            <a:r>
              <a:rPr lang="en-US" sz="3600" b="1" dirty="0">
                <a:latin typeface="+mn-lt"/>
              </a:rPr>
              <a:t> &amp;Turner’s  </a:t>
            </a:r>
            <a:br>
              <a:rPr lang="en-US" sz="3600" b="1" dirty="0">
                <a:latin typeface="+mn-lt"/>
              </a:rPr>
            </a:br>
            <a:r>
              <a:rPr lang="en-US" sz="3600" b="1" dirty="0">
                <a:latin typeface="+mn-lt"/>
              </a:rPr>
              <a:t>congestion metric is a priori problematic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3A5F0E2-B8C4-44F1-B30E-B8B3863282F5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462804"/>
              </p:ext>
            </p:extLst>
          </p:nvPr>
        </p:nvGraphicFramePr>
        <p:xfrm>
          <a:off x="3373438" y="1985963"/>
          <a:ext cx="475456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9" name="Equation" r:id="rId3" imgW="2145960" imgH="444240" progId="Equation.DSMT4">
                  <p:embed/>
                </p:oleObj>
              </mc:Choice>
              <mc:Fallback>
                <p:oleObj name="Equation" r:id="rId3" imgW="2145960" imgH="444240" progId="Equation.DSMT4">
                  <p:embed/>
                  <p:pic>
                    <p:nvPicPr>
                      <p:cNvPr id="4" name="Content Placeholder 3">
                        <a:extLst>
                          <a:ext uri="{FF2B5EF4-FFF2-40B4-BE49-F238E27FC236}">
                            <a16:creationId xmlns:a16="http://schemas.microsoft.com/office/drawing/2014/main" id="{8B98D9D4-DBCF-4D07-B9C2-0AF6E180D9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73438" y="1985963"/>
                        <a:ext cx="4754562" cy="984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556CB81-8F49-4A00-B86B-39CED9AF30C8}"/>
              </a:ext>
            </a:extLst>
          </p:cNvPr>
          <p:cNvSpPr txBox="1"/>
          <p:nvPr/>
        </p:nvSpPr>
        <p:spPr>
          <a:xfrm>
            <a:off x="384048" y="3471725"/>
            <a:ext cx="1107110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1) </a:t>
            </a:r>
            <a:r>
              <a:rPr lang="en-US" sz="3600" dirty="0"/>
              <a:t>VKT is not time delay, not a measure of congestion, but</a:t>
            </a:r>
          </a:p>
          <a:p>
            <a:r>
              <a:rPr lang="en-US" sz="3600" dirty="0"/>
              <a:t>       a measure of road utilization.</a:t>
            </a:r>
          </a:p>
          <a:p>
            <a:endParaRPr lang="en-US" sz="3600" dirty="0"/>
          </a:p>
          <a:p>
            <a:r>
              <a:rPr lang="en-US" sz="3600" b="1" dirty="0"/>
              <a:t>2)  </a:t>
            </a:r>
            <a:r>
              <a:rPr lang="en-US" sz="3600" dirty="0"/>
              <a:t>ROAD_LENGTHS  is not a measure of road capacity. </a:t>
            </a:r>
          </a:p>
          <a:p>
            <a:endParaRPr lang="en-US" sz="3600" dirty="0"/>
          </a:p>
          <a:p>
            <a:r>
              <a:rPr lang="en-US" sz="3600" b="1" dirty="0"/>
              <a:t>3) </a:t>
            </a:r>
            <a:r>
              <a:rPr lang="en-US" sz="3600" dirty="0"/>
              <a:t> Travel time delay is not included in the regression.</a:t>
            </a:r>
          </a:p>
        </p:txBody>
      </p:sp>
    </p:spTree>
    <p:extLst>
      <p:ext uri="{BB962C8B-B14F-4D97-AF65-F5344CB8AC3E}">
        <p14:creationId xmlns:p14="http://schemas.microsoft.com/office/powerpoint/2010/main" val="26289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56021-270A-4E92-A5C3-E88F444015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2. The lens of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7EA35-EF6E-49B3-9EB6-556D0F2AD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4096" y="3875307"/>
            <a:ext cx="9984828" cy="1768748"/>
          </a:xfrm>
        </p:spPr>
        <p:txBody>
          <a:bodyPr/>
          <a:lstStyle/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How urban economists model congestion </a:t>
            </a:r>
          </a:p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since  the 1960’s.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84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F124A8A-C53C-4645-A0E0-C4828A3D5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272" y="31940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The congestion metric in urban economics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41C64001-AF69-4832-A57A-E7C90866CC40}"/>
              </a:ext>
            </a:extLst>
          </p:cNvPr>
          <p:cNvSpPr txBox="1">
            <a:spLocks/>
          </p:cNvSpPr>
          <p:nvPr/>
        </p:nvSpPr>
        <p:spPr>
          <a:xfrm>
            <a:off x="0" y="2816225"/>
            <a:ext cx="12696062" cy="53625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0" dirty="0"/>
          </a:p>
          <a:p>
            <a:r>
              <a:rPr lang="en-US" sz="3600" dirty="0"/>
              <a:t>This metric has been used by all urban economists in the years following Downs’s observations.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 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 Some examples: </a:t>
            </a:r>
            <a:r>
              <a:rPr lang="en-US" sz="3600" dirty="0" err="1"/>
              <a:t>Strotz</a:t>
            </a:r>
            <a:r>
              <a:rPr lang="en-US" sz="3600" dirty="0"/>
              <a:t> (1965), </a:t>
            </a:r>
            <a:r>
              <a:rPr lang="en-US" sz="3600" dirty="0" err="1"/>
              <a:t>Vickrey</a:t>
            </a:r>
            <a:r>
              <a:rPr lang="en-US" sz="3600" dirty="0"/>
              <a:t> (1969), Solow &amp; </a:t>
            </a:r>
            <a:r>
              <a:rPr lang="en-US" sz="3600" dirty="0" err="1"/>
              <a:t>Vickrey</a:t>
            </a:r>
            <a:r>
              <a:rPr lang="en-US" sz="3600" dirty="0"/>
              <a:t> (1971), Solow (1972), Mills (1972), Dixit (1973), Arnott (1979),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3600" dirty="0"/>
              <a:t>Anas and Kim (1996), Wheaton (1998), Brueckner (2007). </a:t>
            </a:r>
            <a:endParaRPr lang="en-US" sz="3600" dirty="0">
              <a:solidFill>
                <a:srgbClr val="FF0000"/>
              </a:solidFill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A4237EC-F678-49C7-BA04-2CB6BD6CE90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247900" y="1255713"/>
          <a:ext cx="6894513" cy="156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1" name="Equation" r:id="rId3" imgW="1739880" imgH="393480" progId="Equation.DSMT4">
                  <p:embed/>
                </p:oleObj>
              </mc:Choice>
              <mc:Fallback>
                <p:oleObj name="Equation" r:id="rId3" imgW="1739880" imgH="393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A4237EC-F678-49C7-BA04-2CB6BD6CE90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47900" y="1255713"/>
                        <a:ext cx="6894513" cy="1560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7247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FF625-AF3E-4AD9-BAAC-826A45091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889" y="175939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+mn-lt"/>
              </a:rPr>
              <a:t>This presentation is based on the article: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F5C0F-CEC3-42C3-A4D0-E2D499286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358" y="1807779"/>
            <a:ext cx="10481441" cy="462143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Alex Anas, 2024.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“Downs’s Law” under the lens of theory: Roads lower congestion and increase distance traveled</a:t>
            </a:r>
            <a:r>
              <a:rPr lang="en-US" dirty="0"/>
              <a:t>. </a:t>
            </a:r>
            <a:r>
              <a:rPr lang="en-US" i="1" dirty="0"/>
              <a:t>Journal of Urban Economics, </a:t>
            </a:r>
            <a:r>
              <a:rPr lang="en-US" dirty="0"/>
              <a:t>139, 103607.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article was awarded the overall best paper prize  by the Scientific </a:t>
            </a:r>
          </a:p>
          <a:p>
            <a:pPr marL="0" indent="0">
              <a:buNone/>
            </a:pPr>
            <a:r>
              <a:rPr lang="en-US" dirty="0"/>
              <a:t>Committee of the 2023 annual conference of the International </a:t>
            </a:r>
          </a:p>
          <a:p>
            <a:pPr marL="0" indent="0">
              <a:buNone/>
            </a:pPr>
            <a:r>
              <a:rPr lang="en-US" dirty="0"/>
              <a:t>Transportation Economics Association.</a:t>
            </a:r>
          </a:p>
          <a:p>
            <a:pPr marL="0" indent="0">
              <a:buNone/>
            </a:pPr>
            <a:endParaRPr lang="en-US" b="1" dirty="0">
              <a:hlinkClick r:id="rId2"/>
            </a:endParaRPr>
          </a:p>
          <a:p>
            <a:r>
              <a:rPr lang="en-US" b="1" dirty="0">
                <a:hlinkClick r:id="rId2"/>
              </a:rPr>
              <a:t>Can be downloaded from</a:t>
            </a:r>
            <a:r>
              <a:rPr lang="en-US" b="1" u="sng" dirty="0">
                <a:hlinkClick r:id="rId2"/>
              </a:rPr>
              <a:t>:   </a:t>
            </a:r>
            <a:r>
              <a:rPr lang="en-US" u="sng" dirty="0">
                <a:hlinkClick r:id="rId2"/>
              </a:rPr>
              <a:t>ssrn-4331232 (1).pdf</a:t>
            </a:r>
            <a:endParaRPr lang="en-US" u="sng" dirty="0"/>
          </a:p>
          <a:p>
            <a:endParaRPr lang="en-US" dirty="0"/>
          </a:p>
          <a:p>
            <a:r>
              <a:rPr lang="en-US" dirty="0"/>
              <a:t>Journal website: </a:t>
            </a:r>
            <a:r>
              <a:rPr lang="en-US" dirty="0">
                <a:hlinkClick r:id="rId3"/>
              </a:rPr>
              <a:t>“Downs's Law” under the lens of theory: Roads lower congestion and increase distance traveled - ScienceDirect</a:t>
            </a:r>
            <a:endParaRPr lang="en-US" u="sng" dirty="0"/>
          </a:p>
          <a:p>
            <a:endParaRPr lang="en-US" u="sng" dirty="0"/>
          </a:p>
          <a:p>
            <a:endParaRPr lang="en-US" u="sng" dirty="0"/>
          </a:p>
          <a:p>
            <a:endParaRPr lang="en-US" u="sng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953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6236E-D2A2-430C-925C-18600066E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0240" y="285750"/>
            <a:ext cx="11500945" cy="4672013"/>
          </a:xfrm>
        </p:spPr>
        <p:txBody>
          <a:bodyPr/>
          <a:lstStyle/>
          <a:p>
            <a:r>
              <a:rPr lang="en-US" sz="4000" dirty="0"/>
              <a:t>Using the flow model of congestion we can prove that more road capacity reduces congested travel times in a variety of situations.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4000" dirty="0"/>
              <a:t>The </a:t>
            </a:r>
            <a:r>
              <a:rPr lang="en-US" sz="4000" dirty="0">
                <a:solidFill>
                  <a:srgbClr val="FF0000"/>
                </a:solidFill>
              </a:rPr>
              <a:t>Bureau of Public Roads equation</a:t>
            </a:r>
            <a:r>
              <a:rPr lang="en-US" sz="4000" dirty="0"/>
              <a:t>:</a:t>
            </a:r>
            <a:r>
              <a:rPr lang="en-US" sz="4400" dirty="0"/>
              <a:t>      </a:t>
            </a:r>
          </a:p>
          <a:p>
            <a:pPr marL="0" indent="0">
              <a:buNone/>
            </a:pPr>
            <a:r>
              <a:rPr lang="en-US" sz="4400" dirty="0"/>
              <a:t>    </a:t>
            </a:r>
            <a:r>
              <a:rPr lang="en-US" sz="4400" i="1" dirty="0"/>
              <a:t>T </a:t>
            </a:r>
            <a:r>
              <a:rPr lang="en-US" sz="4400" dirty="0"/>
              <a:t>: Trips,   </a:t>
            </a:r>
            <a:r>
              <a:rPr lang="en-US" sz="4400" i="1" dirty="0"/>
              <a:t>K</a:t>
            </a:r>
            <a:r>
              <a:rPr lang="en-US" sz="4400" dirty="0"/>
              <a:t>: capacity, </a:t>
            </a:r>
            <a:r>
              <a:rPr lang="en-US" sz="4400" i="1" dirty="0"/>
              <a:t>G</a:t>
            </a:r>
            <a:r>
              <a:rPr lang="en-US" sz="4400" dirty="0"/>
              <a:t>: time-cost of travel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7F1D265-C97C-4B86-8EC5-0DE87076F3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493006"/>
              </p:ext>
            </p:extLst>
          </p:nvPr>
        </p:nvGraphicFramePr>
        <p:xfrm>
          <a:off x="3167519" y="4135821"/>
          <a:ext cx="4924790" cy="1541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4" name="Equation" r:id="rId3" imgW="1866600" imgH="583920" progId="Equation.DSMT4">
                  <p:embed/>
                </p:oleObj>
              </mc:Choice>
              <mc:Fallback>
                <p:oleObj name="Equation" r:id="rId3" imgW="186660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7519" y="4135821"/>
                        <a:ext cx="4924790" cy="1541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4079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2A4CCC-B95A-4224-A50B-019FDF44BCC5}"/>
              </a:ext>
            </a:extLst>
          </p:cNvPr>
          <p:cNvCxnSpPr>
            <a:cxnSpLocks/>
          </p:cNvCxnSpPr>
          <p:nvPr/>
        </p:nvCxnSpPr>
        <p:spPr>
          <a:xfrm flipV="1">
            <a:off x="1538140" y="1581150"/>
            <a:ext cx="7648" cy="388796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81FD76-DA17-444E-8F89-E6A68049FC97}"/>
              </a:ext>
            </a:extLst>
          </p:cNvPr>
          <p:cNvCxnSpPr>
            <a:cxnSpLocks/>
          </p:cNvCxnSpPr>
          <p:nvPr/>
        </p:nvCxnSpPr>
        <p:spPr>
          <a:xfrm flipV="1">
            <a:off x="1523320" y="5446680"/>
            <a:ext cx="7624178" cy="351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7BBD98-67AA-414C-A2B3-2071DC371195}"/>
              </a:ext>
            </a:extLst>
          </p:cNvPr>
          <p:cNvCxnSpPr>
            <a:cxnSpLocks/>
          </p:cNvCxnSpPr>
          <p:nvPr/>
        </p:nvCxnSpPr>
        <p:spPr>
          <a:xfrm flipV="1">
            <a:off x="1524000" y="4356329"/>
            <a:ext cx="2724150" cy="18731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F8111E4A-177E-4176-A3B2-D783EF90E758}"/>
              </a:ext>
            </a:extLst>
          </p:cNvPr>
          <p:cNvSpPr/>
          <p:nvPr/>
        </p:nvSpPr>
        <p:spPr>
          <a:xfrm flipV="1">
            <a:off x="2150901" y="1803294"/>
            <a:ext cx="4194498" cy="2553355"/>
          </a:xfrm>
          <a:prstGeom prst="arc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87C62A-C7FD-4360-9A96-323E944448D4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4564970" y="4293614"/>
            <a:ext cx="1322546" cy="49436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963C592F-A67F-4DEA-AB40-8BAB729AE278}"/>
              </a:ext>
            </a:extLst>
          </p:cNvPr>
          <p:cNvSpPr/>
          <p:nvPr/>
        </p:nvSpPr>
        <p:spPr>
          <a:xfrm flipV="1">
            <a:off x="3790267" y="1740259"/>
            <a:ext cx="4194498" cy="2553355"/>
          </a:xfrm>
          <a:prstGeom prst="arc">
            <a:avLst>
              <a:gd name="adj1" fmla="val 16200000"/>
              <a:gd name="adj2" fmla="val 21098806"/>
            </a:avLst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F511AD-01D6-4B4E-9D37-74DD9F48173B}"/>
              </a:ext>
            </a:extLst>
          </p:cNvPr>
          <p:cNvCxnSpPr>
            <a:cxnSpLocks/>
          </p:cNvCxnSpPr>
          <p:nvPr/>
        </p:nvCxnSpPr>
        <p:spPr>
          <a:xfrm>
            <a:off x="4178300" y="2813050"/>
            <a:ext cx="3499913" cy="198805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32FEFF26-AFAD-44B1-8767-2D35A1B8140B}"/>
              </a:ext>
            </a:extLst>
          </p:cNvPr>
          <p:cNvSpPr/>
          <p:nvPr/>
        </p:nvSpPr>
        <p:spPr>
          <a:xfrm>
            <a:off x="5872150" y="3751997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lowchart: Connector 23">
            <a:extLst>
              <a:ext uri="{FF2B5EF4-FFF2-40B4-BE49-F238E27FC236}">
                <a16:creationId xmlns:a16="http://schemas.microsoft.com/office/drawing/2014/main" id="{B35B7C2F-EC4E-4D9D-B255-4B67D9516380}"/>
              </a:ext>
            </a:extLst>
          </p:cNvPr>
          <p:cNvSpPr/>
          <p:nvPr/>
        </p:nvSpPr>
        <p:spPr>
          <a:xfrm>
            <a:off x="6540099" y="4138068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B85437-B433-412A-97C4-6BE57F5C911C}"/>
              </a:ext>
            </a:extLst>
          </p:cNvPr>
          <p:cNvSpPr txBox="1"/>
          <p:nvPr/>
        </p:nvSpPr>
        <p:spPr>
          <a:xfrm>
            <a:off x="1545788" y="43526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060D34A-CE37-43F2-B9F7-70FD1EA3DFDF}"/>
              </a:ext>
            </a:extLst>
          </p:cNvPr>
          <p:cNvSpPr txBox="1"/>
          <p:nvPr/>
        </p:nvSpPr>
        <p:spPr>
          <a:xfrm>
            <a:off x="3850966" y="2514460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3BF615-7ADC-46CE-A9A9-601321CBD2EF}"/>
              </a:ext>
            </a:extLst>
          </p:cNvPr>
          <p:cNvSpPr txBox="1"/>
          <p:nvPr/>
        </p:nvSpPr>
        <p:spPr>
          <a:xfrm>
            <a:off x="6471112" y="3789377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E’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CAE3D5-1255-431B-82EC-26A23F3888C2}"/>
              </a:ext>
            </a:extLst>
          </p:cNvPr>
          <p:cNvSpPr txBox="1"/>
          <p:nvPr/>
        </p:nvSpPr>
        <p:spPr>
          <a:xfrm>
            <a:off x="5779818" y="337595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3D3E53-1BC3-40B3-B52D-1D6453DE454B}"/>
              </a:ext>
            </a:extLst>
          </p:cNvPr>
          <p:cNvSpPr txBox="1"/>
          <p:nvPr/>
        </p:nvSpPr>
        <p:spPr>
          <a:xfrm>
            <a:off x="6222808" y="272874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6405-5387-4F13-ACD2-57248FD4E279}"/>
              </a:ext>
            </a:extLst>
          </p:cNvPr>
          <p:cNvSpPr txBox="1"/>
          <p:nvPr/>
        </p:nvSpPr>
        <p:spPr>
          <a:xfrm>
            <a:off x="7859561" y="2948913"/>
            <a:ext cx="42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975BFE-07FD-429E-BFD4-3E0B5FEBB089}"/>
              </a:ext>
            </a:extLst>
          </p:cNvPr>
          <p:cNvSpPr txBox="1"/>
          <p:nvPr/>
        </p:nvSpPr>
        <p:spPr>
          <a:xfrm>
            <a:off x="9112250" y="5218107"/>
            <a:ext cx="20713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T,</a:t>
            </a:r>
            <a:r>
              <a:rPr lang="en-US" sz="2400" b="1" dirty="0"/>
              <a:t> flow of trips</a:t>
            </a:r>
          </a:p>
          <a:p>
            <a:r>
              <a:rPr lang="en-US" sz="2400" b="1" dirty="0"/>
              <a:t>    (Cars/hour)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54A76E-E08F-4F06-AF95-AA4A6655B9C8}"/>
              </a:ext>
            </a:extLst>
          </p:cNvPr>
          <p:cNvSpPr txBox="1"/>
          <p:nvPr/>
        </p:nvSpPr>
        <p:spPr>
          <a:xfrm>
            <a:off x="1395929" y="996375"/>
            <a:ext cx="2394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C, time-cost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8126A845-4B28-4F8C-A8E3-9ABB847AF23F}"/>
              </a:ext>
            </a:extLst>
          </p:cNvPr>
          <p:cNvCxnSpPr>
            <a:cxnSpLocks/>
          </p:cNvCxnSpPr>
          <p:nvPr/>
        </p:nvCxnSpPr>
        <p:spPr>
          <a:xfrm>
            <a:off x="6648404" y="3136030"/>
            <a:ext cx="1102280" cy="0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5487FDBC-2FDA-44E5-99A5-475A536C7D7B}"/>
              </a:ext>
            </a:extLst>
          </p:cNvPr>
          <p:cNvSpPr txBox="1"/>
          <p:nvPr/>
        </p:nvSpPr>
        <p:spPr>
          <a:xfrm>
            <a:off x="5872150" y="1309065"/>
            <a:ext cx="32144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Increase in road  capacity  K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4461475-1E59-4CCD-BFD9-51BAE1C9F28B}"/>
              </a:ext>
            </a:extLst>
          </p:cNvPr>
          <p:cNvCxnSpPr>
            <a:cxnSpLocks/>
          </p:cNvCxnSpPr>
          <p:nvPr/>
        </p:nvCxnSpPr>
        <p:spPr>
          <a:xfrm>
            <a:off x="7324725" y="2182326"/>
            <a:ext cx="0" cy="7014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03E7544E-3AA7-4A8F-B122-36AB027082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090433"/>
              </p:ext>
            </p:extLst>
          </p:nvPr>
        </p:nvGraphicFramePr>
        <p:xfrm>
          <a:off x="4997450" y="377825"/>
          <a:ext cx="3001963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1" name="Equation" r:id="rId3" imgW="787320" imgH="228600" progId="Equation.DSMT4">
                  <p:embed/>
                </p:oleObj>
              </mc:Choice>
              <mc:Fallback>
                <p:oleObj name="Equation" r:id="rId3" imgW="787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97450" y="377825"/>
                        <a:ext cx="3001963" cy="871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7374FC05-FBE2-4D96-8531-BE42C319D743}"/>
              </a:ext>
            </a:extLst>
          </p:cNvPr>
          <p:cNvSpPr txBox="1"/>
          <p:nvPr/>
        </p:nvSpPr>
        <p:spPr>
          <a:xfrm>
            <a:off x="8174397" y="2088665"/>
            <a:ext cx="3712803" cy="2693542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i="1" dirty="0">
                <a:solidFill>
                  <a:srgbClr val="0070C0"/>
                </a:solidFill>
              </a:rPr>
              <a:t>More capacity reduces the time-cost of travel  and increases trips because the demand for travel is downward sloping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3E32FB3-36D9-4C33-8D46-BEB8BB66C0E7}"/>
              </a:ext>
            </a:extLst>
          </p:cNvPr>
          <p:cNvCxnSpPr>
            <a:cxnSpLocks/>
          </p:cNvCxnSpPr>
          <p:nvPr/>
        </p:nvCxnSpPr>
        <p:spPr>
          <a:xfrm>
            <a:off x="5939678" y="3937263"/>
            <a:ext cx="21389" cy="15694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B0AC313-11A3-4174-9C69-D915D20281DB}"/>
              </a:ext>
            </a:extLst>
          </p:cNvPr>
          <p:cNvCxnSpPr>
            <a:cxnSpLocks/>
          </p:cNvCxnSpPr>
          <p:nvPr/>
        </p:nvCxnSpPr>
        <p:spPr>
          <a:xfrm>
            <a:off x="6648404" y="4176214"/>
            <a:ext cx="37745" cy="1288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DD272AC-AF5D-4C59-876B-EFE7946C2AB7}"/>
              </a:ext>
            </a:extLst>
          </p:cNvPr>
          <p:cNvCxnSpPr>
            <a:stCxn id="23" idx="2"/>
          </p:cNvCxnSpPr>
          <p:nvPr/>
        </p:nvCxnSpPr>
        <p:spPr>
          <a:xfrm flipH="1">
            <a:off x="1545788" y="3825340"/>
            <a:ext cx="43263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89591607-A4E5-4C75-8B21-4A0A0A30BE02}"/>
              </a:ext>
            </a:extLst>
          </p:cNvPr>
          <p:cNvCxnSpPr>
            <a:stCxn id="24" idx="6"/>
          </p:cNvCxnSpPr>
          <p:nvPr/>
        </p:nvCxnSpPr>
        <p:spPr>
          <a:xfrm flipH="1">
            <a:off x="1545788" y="4211411"/>
            <a:ext cx="51403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19954DB-05A0-4E86-AE27-3375D4813DDC}"/>
              </a:ext>
            </a:extLst>
          </p:cNvPr>
          <p:cNvCxnSpPr>
            <a:cxnSpLocks/>
          </p:cNvCxnSpPr>
          <p:nvPr/>
        </p:nvCxnSpPr>
        <p:spPr>
          <a:xfrm>
            <a:off x="5939678" y="5810250"/>
            <a:ext cx="74647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4BE5C0B0-1C53-4473-8F4C-91E80ACB1C08}"/>
              </a:ext>
            </a:extLst>
          </p:cNvPr>
          <p:cNvCxnSpPr>
            <a:cxnSpLocks/>
          </p:cNvCxnSpPr>
          <p:nvPr/>
        </p:nvCxnSpPr>
        <p:spPr>
          <a:xfrm>
            <a:off x="1272104" y="3790057"/>
            <a:ext cx="0" cy="4946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27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2A4CCC-B95A-4224-A50B-019FDF44BCC5}"/>
              </a:ext>
            </a:extLst>
          </p:cNvPr>
          <p:cNvCxnSpPr>
            <a:cxnSpLocks/>
          </p:cNvCxnSpPr>
          <p:nvPr/>
        </p:nvCxnSpPr>
        <p:spPr>
          <a:xfrm flipV="1">
            <a:off x="1538140" y="1581150"/>
            <a:ext cx="7648" cy="388796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81FD76-DA17-444E-8F89-E6A68049FC97}"/>
              </a:ext>
            </a:extLst>
          </p:cNvPr>
          <p:cNvCxnSpPr>
            <a:cxnSpLocks/>
          </p:cNvCxnSpPr>
          <p:nvPr/>
        </p:nvCxnSpPr>
        <p:spPr>
          <a:xfrm flipV="1">
            <a:off x="1523320" y="5446680"/>
            <a:ext cx="7624178" cy="351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7BBD98-67AA-414C-A2B3-2071DC371195}"/>
              </a:ext>
            </a:extLst>
          </p:cNvPr>
          <p:cNvCxnSpPr>
            <a:cxnSpLocks/>
          </p:cNvCxnSpPr>
          <p:nvPr/>
        </p:nvCxnSpPr>
        <p:spPr>
          <a:xfrm flipV="1">
            <a:off x="1524000" y="4356329"/>
            <a:ext cx="2724150" cy="18731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F8111E4A-177E-4176-A3B2-D783EF90E758}"/>
              </a:ext>
            </a:extLst>
          </p:cNvPr>
          <p:cNvSpPr/>
          <p:nvPr/>
        </p:nvSpPr>
        <p:spPr>
          <a:xfrm flipV="1">
            <a:off x="2150901" y="1803294"/>
            <a:ext cx="4194498" cy="2553355"/>
          </a:xfrm>
          <a:prstGeom prst="arc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87C62A-C7FD-4360-9A96-323E944448D4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4564970" y="4293614"/>
            <a:ext cx="1322546" cy="49436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963C592F-A67F-4DEA-AB40-8BAB729AE278}"/>
              </a:ext>
            </a:extLst>
          </p:cNvPr>
          <p:cNvSpPr/>
          <p:nvPr/>
        </p:nvSpPr>
        <p:spPr>
          <a:xfrm flipV="1">
            <a:off x="3790267" y="1740259"/>
            <a:ext cx="4194498" cy="2553355"/>
          </a:xfrm>
          <a:prstGeom prst="arc">
            <a:avLst>
              <a:gd name="adj1" fmla="val 16200000"/>
              <a:gd name="adj2" fmla="val 21098806"/>
            </a:avLst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F511AD-01D6-4B4E-9D37-74DD9F48173B}"/>
              </a:ext>
            </a:extLst>
          </p:cNvPr>
          <p:cNvCxnSpPr>
            <a:cxnSpLocks/>
          </p:cNvCxnSpPr>
          <p:nvPr/>
        </p:nvCxnSpPr>
        <p:spPr>
          <a:xfrm flipV="1">
            <a:off x="1523320" y="3824517"/>
            <a:ext cx="7037592" cy="4038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Connector 22">
            <a:extLst>
              <a:ext uri="{FF2B5EF4-FFF2-40B4-BE49-F238E27FC236}">
                <a16:creationId xmlns:a16="http://schemas.microsoft.com/office/drawing/2014/main" id="{32FEFF26-AFAD-44B1-8767-2D35A1B8140B}"/>
              </a:ext>
            </a:extLst>
          </p:cNvPr>
          <p:cNvSpPr/>
          <p:nvPr/>
        </p:nvSpPr>
        <p:spPr>
          <a:xfrm>
            <a:off x="5872150" y="3751997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B5B4730-AF1E-4566-9380-79A56D148C08}"/>
              </a:ext>
            </a:extLst>
          </p:cNvPr>
          <p:cNvCxnSpPr>
            <a:cxnSpLocks/>
          </p:cNvCxnSpPr>
          <p:nvPr/>
        </p:nvCxnSpPr>
        <p:spPr>
          <a:xfrm>
            <a:off x="1538140" y="3795777"/>
            <a:ext cx="7453460" cy="1424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087D39B1-515D-4633-B097-0A6E70982C29}"/>
              </a:ext>
            </a:extLst>
          </p:cNvPr>
          <p:cNvSpPr/>
          <p:nvPr/>
        </p:nvSpPr>
        <p:spPr>
          <a:xfrm>
            <a:off x="7413868" y="3783528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B85437-B433-412A-97C4-6BE57F5C911C}"/>
              </a:ext>
            </a:extLst>
          </p:cNvPr>
          <p:cNvSpPr txBox="1"/>
          <p:nvPr/>
        </p:nvSpPr>
        <p:spPr>
          <a:xfrm>
            <a:off x="1545788" y="43526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3BF615-7ADC-46CE-A9A9-601321CBD2EF}"/>
              </a:ext>
            </a:extLst>
          </p:cNvPr>
          <p:cNvSpPr txBox="1"/>
          <p:nvPr/>
        </p:nvSpPr>
        <p:spPr>
          <a:xfrm>
            <a:off x="6471112" y="3789377"/>
            <a:ext cx="354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E’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CAE3D5-1255-431B-82EC-26A23F3888C2}"/>
              </a:ext>
            </a:extLst>
          </p:cNvPr>
          <p:cNvSpPr txBox="1"/>
          <p:nvPr/>
        </p:nvSpPr>
        <p:spPr>
          <a:xfrm>
            <a:off x="5779818" y="337595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1C3CFF-C357-47A9-98C2-8A61F6C8D66F}"/>
              </a:ext>
            </a:extLst>
          </p:cNvPr>
          <p:cNvSpPr txBox="1"/>
          <p:nvPr/>
        </p:nvSpPr>
        <p:spPr>
          <a:xfrm>
            <a:off x="7338455" y="3337780"/>
            <a:ext cx="412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E’’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3D3E53-1BC3-40B3-B52D-1D6453DE454B}"/>
              </a:ext>
            </a:extLst>
          </p:cNvPr>
          <p:cNvSpPr txBox="1"/>
          <p:nvPr/>
        </p:nvSpPr>
        <p:spPr>
          <a:xfrm>
            <a:off x="6222808" y="272874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6405-5387-4F13-ACD2-57248FD4E279}"/>
              </a:ext>
            </a:extLst>
          </p:cNvPr>
          <p:cNvSpPr txBox="1"/>
          <p:nvPr/>
        </p:nvSpPr>
        <p:spPr>
          <a:xfrm>
            <a:off x="7859561" y="2948913"/>
            <a:ext cx="42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975BFE-07FD-429E-BFD4-3E0B5FEBB089}"/>
              </a:ext>
            </a:extLst>
          </p:cNvPr>
          <p:cNvSpPr txBox="1"/>
          <p:nvPr/>
        </p:nvSpPr>
        <p:spPr>
          <a:xfrm>
            <a:off x="9112250" y="5218107"/>
            <a:ext cx="2613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T, flow of trips</a:t>
            </a:r>
          </a:p>
          <a:p>
            <a:r>
              <a:rPr lang="en-US" sz="3200" b="1" dirty="0"/>
              <a:t>   (Cars/hour)</a:t>
            </a:r>
            <a:endParaRPr lang="en-US" sz="28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54A76E-E08F-4F06-AF95-AA4A6655B9C8}"/>
              </a:ext>
            </a:extLst>
          </p:cNvPr>
          <p:cNvSpPr txBox="1"/>
          <p:nvPr/>
        </p:nvSpPr>
        <p:spPr>
          <a:xfrm>
            <a:off x="1395929" y="996375"/>
            <a:ext cx="2701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C, time cost</a:t>
            </a:r>
          </a:p>
          <a:p>
            <a:r>
              <a:rPr lang="en-US" sz="3200" b="1" dirty="0"/>
              <a:t>     per trip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FCC5E5-AEC3-48F1-B4DD-E762B58055DB}"/>
              </a:ext>
            </a:extLst>
          </p:cNvPr>
          <p:cNvSpPr txBox="1"/>
          <p:nvPr/>
        </p:nvSpPr>
        <p:spPr>
          <a:xfrm>
            <a:off x="818087" y="3414724"/>
            <a:ext cx="675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1326A-200B-419B-9940-93A11FF5DFDF}"/>
              </a:ext>
            </a:extLst>
          </p:cNvPr>
          <p:cNvSpPr txBox="1"/>
          <p:nvPr/>
        </p:nvSpPr>
        <p:spPr>
          <a:xfrm>
            <a:off x="4111275" y="169635"/>
            <a:ext cx="773970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An increase in capacity will not cause a decrease in the time cost of travel per trip </a:t>
            </a:r>
            <a:r>
              <a:rPr lang="en-US" sz="3600" b="1" i="1" dirty="0">
                <a:solidFill>
                  <a:srgbClr val="FF0000"/>
                </a:solidFill>
              </a:rPr>
              <a:t>if the demand for travel is perfectly elastic. </a:t>
            </a:r>
            <a:r>
              <a:rPr lang="en-US" sz="3600" b="1" i="1" dirty="0">
                <a:solidFill>
                  <a:srgbClr val="0070C0"/>
                </a:solidFill>
              </a:rPr>
              <a:t>The trips will increase a lot</a:t>
            </a:r>
          </a:p>
          <a:p>
            <a:endParaRPr lang="en-US" sz="2800" b="1" i="1" dirty="0">
              <a:solidFill>
                <a:srgbClr val="0070C0"/>
              </a:solidFill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3BA179CA-4399-4688-8E3D-237A18A78DA6}"/>
              </a:ext>
            </a:extLst>
          </p:cNvPr>
          <p:cNvCxnSpPr>
            <a:stCxn id="23" idx="4"/>
          </p:cNvCxnSpPr>
          <p:nvPr/>
        </p:nvCxnSpPr>
        <p:spPr>
          <a:xfrm>
            <a:off x="5945175" y="3898683"/>
            <a:ext cx="14191" cy="1545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E4FC7FC-5AB2-4060-8CAC-6EFC9C6E8AA6}"/>
              </a:ext>
            </a:extLst>
          </p:cNvPr>
          <p:cNvCxnSpPr/>
          <p:nvPr/>
        </p:nvCxnSpPr>
        <p:spPr>
          <a:xfrm>
            <a:off x="7484940" y="3903938"/>
            <a:ext cx="14191" cy="15456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242D6DB-5631-49C2-B164-340016B99F89}"/>
              </a:ext>
            </a:extLst>
          </p:cNvPr>
          <p:cNvCxnSpPr>
            <a:cxnSpLocks/>
          </p:cNvCxnSpPr>
          <p:nvPr/>
        </p:nvCxnSpPr>
        <p:spPr>
          <a:xfrm>
            <a:off x="6022428" y="5885793"/>
            <a:ext cx="1450427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9A5E9356-C143-43CC-8134-E231EF8C4832}"/>
              </a:ext>
            </a:extLst>
          </p:cNvPr>
          <p:cNvSpPr txBox="1"/>
          <p:nvPr/>
        </p:nvSpPr>
        <p:spPr>
          <a:xfrm>
            <a:off x="8022461" y="3483609"/>
            <a:ext cx="3657220" cy="1077218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Aggregate time cost </a:t>
            </a:r>
          </a:p>
          <a:p>
            <a:r>
              <a:rPr lang="en-US" sz="3200" b="1" dirty="0"/>
              <a:t>         increases</a:t>
            </a:r>
          </a:p>
        </p:txBody>
      </p:sp>
    </p:spTree>
    <p:extLst>
      <p:ext uri="{BB962C8B-B14F-4D97-AF65-F5344CB8AC3E}">
        <p14:creationId xmlns:p14="http://schemas.microsoft.com/office/powerpoint/2010/main" val="829058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2A4CCC-B95A-4224-A50B-019FDF44BCC5}"/>
              </a:ext>
            </a:extLst>
          </p:cNvPr>
          <p:cNvCxnSpPr>
            <a:cxnSpLocks/>
          </p:cNvCxnSpPr>
          <p:nvPr/>
        </p:nvCxnSpPr>
        <p:spPr>
          <a:xfrm flipV="1">
            <a:off x="1538140" y="1581150"/>
            <a:ext cx="7648" cy="388796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81FD76-DA17-444E-8F89-E6A68049FC97}"/>
              </a:ext>
            </a:extLst>
          </p:cNvPr>
          <p:cNvCxnSpPr>
            <a:cxnSpLocks/>
          </p:cNvCxnSpPr>
          <p:nvPr/>
        </p:nvCxnSpPr>
        <p:spPr>
          <a:xfrm flipV="1">
            <a:off x="1523320" y="5446680"/>
            <a:ext cx="7624178" cy="351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7BBD98-67AA-414C-A2B3-2071DC371195}"/>
              </a:ext>
            </a:extLst>
          </p:cNvPr>
          <p:cNvCxnSpPr>
            <a:cxnSpLocks/>
          </p:cNvCxnSpPr>
          <p:nvPr/>
        </p:nvCxnSpPr>
        <p:spPr>
          <a:xfrm flipV="1">
            <a:off x="1524000" y="4356329"/>
            <a:ext cx="2724150" cy="18731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F8111E4A-177E-4176-A3B2-D783EF90E758}"/>
              </a:ext>
            </a:extLst>
          </p:cNvPr>
          <p:cNvSpPr/>
          <p:nvPr/>
        </p:nvSpPr>
        <p:spPr>
          <a:xfrm flipV="1">
            <a:off x="2150901" y="1803294"/>
            <a:ext cx="4194498" cy="2553355"/>
          </a:xfrm>
          <a:prstGeom prst="arc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87C62A-C7FD-4360-9A96-323E944448D4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4564970" y="4293614"/>
            <a:ext cx="1322546" cy="49436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963C592F-A67F-4DEA-AB40-8BAB729AE278}"/>
              </a:ext>
            </a:extLst>
          </p:cNvPr>
          <p:cNvSpPr/>
          <p:nvPr/>
        </p:nvSpPr>
        <p:spPr>
          <a:xfrm flipV="1">
            <a:off x="3790267" y="1740259"/>
            <a:ext cx="4194498" cy="2553355"/>
          </a:xfrm>
          <a:prstGeom prst="arc">
            <a:avLst>
              <a:gd name="adj1" fmla="val 16200000"/>
              <a:gd name="adj2" fmla="val 21098806"/>
            </a:avLst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B5B4730-AF1E-4566-9380-79A56D148C08}"/>
              </a:ext>
            </a:extLst>
          </p:cNvPr>
          <p:cNvCxnSpPr>
            <a:cxnSpLocks/>
          </p:cNvCxnSpPr>
          <p:nvPr/>
        </p:nvCxnSpPr>
        <p:spPr>
          <a:xfrm>
            <a:off x="6148551" y="2270234"/>
            <a:ext cx="0" cy="3228475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087D39B1-515D-4633-B097-0A6E70982C29}"/>
              </a:ext>
            </a:extLst>
          </p:cNvPr>
          <p:cNvSpPr/>
          <p:nvPr/>
        </p:nvSpPr>
        <p:spPr>
          <a:xfrm>
            <a:off x="6079054" y="4214452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B85437-B433-412A-97C4-6BE57F5C911C}"/>
              </a:ext>
            </a:extLst>
          </p:cNvPr>
          <p:cNvSpPr txBox="1"/>
          <p:nvPr/>
        </p:nvSpPr>
        <p:spPr>
          <a:xfrm>
            <a:off x="1545788" y="43526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3BF615-7ADC-46CE-A9A9-601321CBD2EF}"/>
              </a:ext>
            </a:extLst>
          </p:cNvPr>
          <p:cNvSpPr txBox="1"/>
          <p:nvPr/>
        </p:nvSpPr>
        <p:spPr>
          <a:xfrm>
            <a:off x="6243146" y="4340771"/>
            <a:ext cx="466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E’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CAE3D5-1255-431B-82EC-26A23F3888C2}"/>
              </a:ext>
            </a:extLst>
          </p:cNvPr>
          <p:cNvSpPr txBox="1"/>
          <p:nvPr/>
        </p:nvSpPr>
        <p:spPr>
          <a:xfrm>
            <a:off x="5632673" y="3302385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3D3E53-1BC3-40B3-B52D-1D6453DE454B}"/>
              </a:ext>
            </a:extLst>
          </p:cNvPr>
          <p:cNvSpPr txBox="1"/>
          <p:nvPr/>
        </p:nvSpPr>
        <p:spPr>
          <a:xfrm>
            <a:off x="6222808" y="272874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6405-5387-4F13-ACD2-57248FD4E279}"/>
              </a:ext>
            </a:extLst>
          </p:cNvPr>
          <p:cNvSpPr txBox="1"/>
          <p:nvPr/>
        </p:nvSpPr>
        <p:spPr>
          <a:xfrm>
            <a:off x="7859561" y="2948913"/>
            <a:ext cx="42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975BFE-07FD-429E-BFD4-3E0B5FEBB089}"/>
              </a:ext>
            </a:extLst>
          </p:cNvPr>
          <p:cNvSpPr txBox="1"/>
          <p:nvPr/>
        </p:nvSpPr>
        <p:spPr>
          <a:xfrm>
            <a:off x="9112250" y="5218107"/>
            <a:ext cx="261398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T, flow of trips</a:t>
            </a:r>
          </a:p>
          <a:p>
            <a:r>
              <a:rPr lang="en-US" sz="3200" b="1" dirty="0"/>
              <a:t>    (Cars/hour)</a:t>
            </a:r>
            <a:endParaRPr lang="en-US" sz="28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54A76E-E08F-4F06-AF95-AA4A6655B9C8}"/>
              </a:ext>
            </a:extLst>
          </p:cNvPr>
          <p:cNvSpPr txBox="1"/>
          <p:nvPr/>
        </p:nvSpPr>
        <p:spPr>
          <a:xfrm>
            <a:off x="1395929" y="996375"/>
            <a:ext cx="2701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C, time cost</a:t>
            </a:r>
          </a:p>
          <a:p>
            <a:r>
              <a:rPr lang="en-US" sz="3200" b="1" dirty="0"/>
              <a:t>     per trip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FCC5E5-AEC3-48F1-B4DD-E762B58055DB}"/>
              </a:ext>
            </a:extLst>
          </p:cNvPr>
          <p:cNvSpPr txBox="1"/>
          <p:nvPr/>
        </p:nvSpPr>
        <p:spPr>
          <a:xfrm>
            <a:off x="818087" y="3414724"/>
            <a:ext cx="675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31326A-200B-419B-9940-93A11FF5DFDF}"/>
              </a:ext>
            </a:extLst>
          </p:cNvPr>
          <p:cNvSpPr txBox="1"/>
          <p:nvPr/>
        </p:nvSpPr>
        <p:spPr>
          <a:xfrm>
            <a:off x="4111275" y="169635"/>
            <a:ext cx="77397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0070C0"/>
                </a:solidFill>
              </a:rPr>
              <a:t>An increase in capacity will cause a decrease in the time cost of travel  per trip and no change in trips </a:t>
            </a:r>
            <a:r>
              <a:rPr lang="en-US" sz="3200" b="1" i="1" dirty="0">
                <a:solidFill>
                  <a:srgbClr val="FF0000"/>
                </a:solidFill>
              </a:rPr>
              <a:t>if the demand for travel is perfectly inelastic</a:t>
            </a:r>
            <a:endParaRPr lang="en-US" sz="3200" b="1" i="1" dirty="0">
              <a:solidFill>
                <a:srgbClr val="0070C0"/>
              </a:solidFill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  <a:p>
            <a:endParaRPr lang="en-US" sz="2400" b="1" i="1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DDA8BED-C913-4996-A433-3682FA1A91F3}"/>
              </a:ext>
            </a:extLst>
          </p:cNvPr>
          <p:cNvSpPr txBox="1"/>
          <p:nvPr/>
        </p:nvSpPr>
        <p:spPr>
          <a:xfrm>
            <a:off x="8163631" y="3382024"/>
            <a:ext cx="3564245" cy="1077218"/>
          </a:xfrm>
          <a:prstGeom prst="rect">
            <a:avLst/>
          </a:prstGeom>
          <a:solidFill>
            <a:schemeClr val="bg1"/>
          </a:solidFill>
          <a:ln w="76200"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b="1" dirty="0"/>
              <a:t>Aggregate time cost</a:t>
            </a:r>
          </a:p>
          <a:p>
            <a:r>
              <a:rPr lang="en-US" sz="3200" b="1" dirty="0"/>
              <a:t>          decreases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A23803F-7AA0-4484-A34E-4195351AA544}"/>
              </a:ext>
            </a:extLst>
          </p:cNvPr>
          <p:cNvCxnSpPr>
            <a:cxnSpLocks/>
          </p:cNvCxnSpPr>
          <p:nvPr/>
        </p:nvCxnSpPr>
        <p:spPr>
          <a:xfrm>
            <a:off x="6328915" y="3646583"/>
            <a:ext cx="0" cy="583894"/>
          </a:xfrm>
          <a:prstGeom prst="straightConnector1">
            <a:avLst/>
          </a:prstGeom>
          <a:ln w="762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F7C26192-70AA-48A2-9C84-2EBC31994BC0}"/>
              </a:ext>
            </a:extLst>
          </p:cNvPr>
          <p:cNvSpPr/>
          <p:nvPr/>
        </p:nvSpPr>
        <p:spPr>
          <a:xfrm>
            <a:off x="6072704" y="3560402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8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DEC21-4B27-4EF7-9747-D37DCAA7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" y="250031"/>
            <a:ext cx="11195050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+mn-lt"/>
              </a:rPr>
              <a:t>Empirical studies on travel demand elasticity all show very inelastic demands for travel at the aggregate 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AF3DD2-8580-4C39-8D3F-EE86B73F1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0542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Chan and </a:t>
            </a:r>
            <a:r>
              <a:rPr lang="en-US" sz="3600" dirty="0" err="1"/>
              <a:t>Ou</a:t>
            </a:r>
            <a:r>
              <a:rPr lang="en-US" sz="3600" dirty="0"/>
              <a:t> (1978):</a:t>
            </a:r>
          </a:p>
          <a:p>
            <a:pPr marL="0" indent="0">
              <a:buNone/>
            </a:pPr>
            <a:r>
              <a:rPr lang="en-US" sz="3600" dirty="0"/>
              <a:t>Time elasticity: -0.8 for Boston; -0.4 for Louisville</a:t>
            </a:r>
          </a:p>
          <a:p>
            <a:pPr marL="0" indent="0">
              <a:buNone/>
            </a:pPr>
            <a:r>
              <a:rPr lang="en-US" sz="3600" dirty="0"/>
              <a:t>Monetary cost:  -0.5 for Boston; -0.1 for Louisville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Lago (1981), Balcombe et al. (2004), Frank et al. (2008) and </a:t>
            </a:r>
            <a:r>
              <a:rPr lang="en-US" sz="3600" dirty="0" err="1"/>
              <a:t>Litman</a:t>
            </a:r>
            <a:r>
              <a:rPr lang="en-US" sz="3600" dirty="0"/>
              <a:t> (2012) found as much as 10 times lower elasticities.</a:t>
            </a: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33B3106F-F607-43B2-8F18-62B75E2E3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2459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BD061-6B24-4809-B9C1-4D1295B09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7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Numerical  examples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CA4CD8D-868E-4A2C-AC49-4A6A0CFE50B4}"/>
              </a:ext>
            </a:extLst>
          </p:cNvPr>
          <p:cNvCxnSpPr/>
          <p:nvPr/>
        </p:nvCxnSpPr>
        <p:spPr>
          <a:xfrm flipH="1" flipV="1">
            <a:off x="6270563" y="4318391"/>
            <a:ext cx="38797" cy="11131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C6C2DE1-E849-4D80-96D2-C07114B37BFF}"/>
              </a:ext>
            </a:extLst>
          </p:cNvPr>
          <p:cNvSpPr txBox="1"/>
          <p:nvPr/>
        </p:nvSpPr>
        <p:spPr>
          <a:xfrm>
            <a:off x="1233377" y="21265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D85C19F-3865-4307-8CAB-AF654584DC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399285"/>
              </p:ext>
            </p:extLst>
          </p:nvPr>
        </p:nvGraphicFramePr>
        <p:xfrm>
          <a:off x="1789614" y="932607"/>
          <a:ext cx="9453562" cy="167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5" name="Equation" r:id="rId3" imgW="4431960" imgH="787320" progId="Equation.DSMT4">
                  <p:embed/>
                </p:oleObj>
              </mc:Choice>
              <mc:Fallback>
                <p:oleObj name="Equation" r:id="rId3" imgW="4431960" imgH="787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89614" y="932607"/>
                        <a:ext cx="9453562" cy="167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88E463A-4EF1-4DC4-A105-66CF50069015}"/>
              </a:ext>
            </a:extLst>
          </p:cNvPr>
          <p:cNvSpPr txBox="1"/>
          <p:nvPr/>
        </p:nvSpPr>
        <p:spPr>
          <a:xfrm>
            <a:off x="159243" y="3511922"/>
            <a:ext cx="118015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Travel demand elasticity = -0.5  </a:t>
            </a:r>
            <a:r>
              <a:rPr lang="en-US" sz="3600" dirty="0">
                <a:sym typeface="Wingdings" panose="05000000000000000000" pitchFamily="2" charset="2"/>
              </a:rPr>
              <a:t></a:t>
            </a:r>
            <a:r>
              <a:rPr lang="en-US" sz="3600" i="1" dirty="0">
                <a:sym typeface="Wingdings" panose="05000000000000000000" pitchFamily="2" charset="2"/>
              </a:rPr>
              <a:t>T </a:t>
            </a:r>
            <a:r>
              <a:rPr lang="en-US" sz="3600" dirty="0">
                <a:sym typeface="Wingdings" panose="05000000000000000000" pitchFamily="2" charset="2"/>
              </a:rPr>
              <a:t>up by 0.66%,  </a:t>
            </a:r>
            <a:r>
              <a:rPr lang="en-US" sz="3600" i="1" dirty="0">
                <a:sym typeface="Wingdings" panose="05000000000000000000" pitchFamily="2" charset="2"/>
              </a:rPr>
              <a:t>G</a:t>
            </a:r>
            <a:r>
              <a:rPr lang="en-US" sz="3600" dirty="0">
                <a:sym typeface="Wingdings" panose="05000000000000000000" pitchFamily="2" charset="2"/>
              </a:rPr>
              <a:t> down by 1.35%,  Aggregate time-cost down 0.67% 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E90C98-D09D-49AE-B6D3-14E91CC166AB}"/>
              </a:ext>
            </a:extLst>
          </p:cNvPr>
          <p:cNvSpPr txBox="1"/>
          <p:nvPr/>
        </p:nvSpPr>
        <p:spPr>
          <a:xfrm>
            <a:off x="253593" y="4932039"/>
            <a:ext cx="11560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rgbClr val="FF0000"/>
                </a:solidFill>
              </a:rPr>
              <a:t>Travel demand elasticity = -0.1  </a:t>
            </a:r>
            <a:r>
              <a:rPr lang="en-US" sz="3600" dirty="0">
                <a:sym typeface="Wingdings" panose="05000000000000000000" pitchFamily="2" charset="2"/>
              </a:rPr>
              <a:t>  </a:t>
            </a:r>
            <a:r>
              <a:rPr lang="en-US" sz="3600" i="1" dirty="0">
                <a:sym typeface="Wingdings" panose="05000000000000000000" pitchFamily="2" charset="2"/>
              </a:rPr>
              <a:t>T </a:t>
            </a:r>
            <a:r>
              <a:rPr lang="en-US" sz="3600" dirty="0">
                <a:sym typeface="Wingdings" panose="05000000000000000000" pitchFamily="2" charset="2"/>
              </a:rPr>
              <a:t>up by 0.29%,  </a:t>
            </a:r>
            <a:r>
              <a:rPr lang="en-US" sz="3600" i="1" dirty="0">
                <a:sym typeface="Wingdings" panose="05000000000000000000" pitchFamily="2" charset="2"/>
              </a:rPr>
              <a:t>G</a:t>
            </a:r>
            <a:r>
              <a:rPr lang="en-US" sz="3600" dirty="0">
                <a:sym typeface="Wingdings" panose="05000000000000000000" pitchFamily="2" charset="2"/>
              </a:rPr>
              <a:t> down by 2.86%,  Aggregate time-cost down 2.57% </a:t>
            </a:r>
            <a:endParaRPr lang="en-US" sz="3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D3EA43-7AF1-48FA-B6E4-F3AE3DE7D05E}"/>
              </a:ext>
            </a:extLst>
          </p:cNvPr>
          <p:cNvSpPr txBox="1"/>
          <p:nvPr/>
        </p:nvSpPr>
        <p:spPr>
          <a:xfrm>
            <a:off x="189186" y="2795752"/>
            <a:ext cx="6092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rgbClr val="FF0000"/>
                </a:solidFill>
              </a:rPr>
              <a:t>Suppose that K increases by 1%:</a:t>
            </a:r>
          </a:p>
        </p:txBody>
      </p:sp>
    </p:spTree>
    <p:extLst>
      <p:ext uri="{BB962C8B-B14F-4D97-AF65-F5344CB8AC3E}">
        <p14:creationId xmlns:p14="http://schemas.microsoft.com/office/powerpoint/2010/main" val="4140649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B2A4CCC-B95A-4224-A50B-019FDF44BCC5}"/>
              </a:ext>
            </a:extLst>
          </p:cNvPr>
          <p:cNvCxnSpPr>
            <a:cxnSpLocks/>
          </p:cNvCxnSpPr>
          <p:nvPr/>
        </p:nvCxnSpPr>
        <p:spPr>
          <a:xfrm flipV="1">
            <a:off x="1538140" y="1581150"/>
            <a:ext cx="7648" cy="388796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681FD76-DA17-444E-8F89-E6A68049FC97}"/>
              </a:ext>
            </a:extLst>
          </p:cNvPr>
          <p:cNvCxnSpPr>
            <a:cxnSpLocks/>
          </p:cNvCxnSpPr>
          <p:nvPr/>
        </p:nvCxnSpPr>
        <p:spPr>
          <a:xfrm flipV="1">
            <a:off x="1541608" y="5364384"/>
            <a:ext cx="7624178" cy="351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E7BBD98-67AA-414C-A2B3-2071DC371195}"/>
              </a:ext>
            </a:extLst>
          </p:cNvPr>
          <p:cNvCxnSpPr>
            <a:cxnSpLocks/>
          </p:cNvCxnSpPr>
          <p:nvPr/>
        </p:nvCxnSpPr>
        <p:spPr>
          <a:xfrm flipV="1">
            <a:off x="1524000" y="4356329"/>
            <a:ext cx="2724150" cy="18731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>
            <a:extLst>
              <a:ext uri="{FF2B5EF4-FFF2-40B4-BE49-F238E27FC236}">
                <a16:creationId xmlns:a16="http://schemas.microsoft.com/office/drawing/2014/main" id="{F8111E4A-177E-4176-A3B2-D783EF90E758}"/>
              </a:ext>
            </a:extLst>
          </p:cNvPr>
          <p:cNvSpPr/>
          <p:nvPr/>
        </p:nvSpPr>
        <p:spPr>
          <a:xfrm flipV="1">
            <a:off x="2150901" y="1803294"/>
            <a:ext cx="4194498" cy="2553355"/>
          </a:xfrm>
          <a:prstGeom prst="arc">
            <a:avLst/>
          </a:prstGeom>
          <a:ln w="762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87C62A-C7FD-4360-9A96-323E944448D4}"/>
              </a:ext>
            </a:extLst>
          </p:cNvPr>
          <p:cNvCxnSpPr>
            <a:cxnSpLocks/>
            <a:endCxn id="13" idx="0"/>
          </p:cNvCxnSpPr>
          <p:nvPr/>
        </p:nvCxnSpPr>
        <p:spPr>
          <a:xfrm flipV="1">
            <a:off x="4564970" y="4304246"/>
            <a:ext cx="1322546" cy="49436"/>
          </a:xfrm>
          <a:prstGeom prst="line">
            <a:avLst/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Arc 12">
            <a:extLst>
              <a:ext uri="{FF2B5EF4-FFF2-40B4-BE49-F238E27FC236}">
                <a16:creationId xmlns:a16="http://schemas.microsoft.com/office/drawing/2014/main" id="{963C592F-A67F-4DEA-AB40-8BAB729AE278}"/>
              </a:ext>
            </a:extLst>
          </p:cNvPr>
          <p:cNvSpPr/>
          <p:nvPr/>
        </p:nvSpPr>
        <p:spPr>
          <a:xfrm flipV="1">
            <a:off x="3790267" y="1750891"/>
            <a:ext cx="4194498" cy="2553355"/>
          </a:xfrm>
          <a:prstGeom prst="arc">
            <a:avLst>
              <a:gd name="adj1" fmla="val 16200000"/>
              <a:gd name="adj2" fmla="val 21098806"/>
            </a:avLst>
          </a:prstGeom>
          <a:ln w="762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B5B4730-AF1E-4566-9380-79A56D148C08}"/>
              </a:ext>
            </a:extLst>
          </p:cNvPr>
          <p:cNvCxnSpPr>
            <a:cxnSpLocks/>
          </p:cNvCxnSpPr>
          <p:nvPr/>
        </p:nvCxnSpPr>
        <p:spPr>
          <a:xfrm>
            <a:off x="4713155" y="3125205"/>
            <a:ext cx="3165570" cy="2265503"/>
          </a:xfrm>
          <a:prstGeom prst="line">
            <a:avLst/>
          </a:prstGeom>
          <a:ln w="762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owchart: Connector 26">
            <a:extLst>
              <a:ext uri="{FF2B5EF4-FFF2-40B4-BE49-F238E27FC236}">
                <a16:creationId xmlns:a16="http://schemas.microsoft.com/office/drawing/2014/main" id="{087D39B1-515D-4633-B097-0A6E70982C29}"/>
              </a:ext>
            </a:extLst>
          </p:cNvPr>
          <p:cNvSpPr/>
          <p:nvPr/>
        </p:nvSpPr>
        <p:spPr>
          <a:xfrm>
            <a:off x="6249174" y="4193187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B85437-B433-412A-97C4-6BE57F5C911C}"/>
              </a:ext>
            </a:extLst>
          </p:cNvPr>
          <p:cNvSpPr txBox="1"/>
          <p:nvPr/>
        </p:nvSpPr>
        <p:spPr>
          <a:xfrm>
            <a:off x="1545788" y="435267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63BF615-7ADC-46CE-A9A9-601321CBD2EF}"/>
              </a:ext>
            </a:extLst>
          </p:cNvPr>
          <p:cNvSpPr txBox="1"/>
          <p:nvPr/>
        </p:nvSpPr>
        <p:spPr>
          <a:xfrm>
            <a:off x="6062394" y="4351404"/>
            <a:ext cx="380938" cy="369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E’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1CAE3D5-1255-431B-82EC-26A23F3888C2}"/>
              </a:ext>
            </a:extLst>
          </p:cNvPr>
          <p:cNvSpPr txBox="1"/>
          <p:nvPr/>
        </p:nvSpPr>
        <p:spPr>
          <a:xfrm>
            <a:off x="5324328" y="372768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A3D3E53-1BC3-40B3-B52D-1D6453DE454B}"/>
              </a:ext>
            </a:extLst>
          </p:cNvPr>
          <p:cNvSpPr txBox="1"/>
          <p:nvPr/>
        </p:nvSpPr>
        <p:spPr>
          <a:xfrm>
            <a:off x="6222808" y="2728744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6056405-5387-4F13-ACD2-57248FD4E279}"/>
              </a:ext>
            </a:extLst>
          </p:cNvPr>
          <p:cNvSpPr txBox="1"/>
          <p:nvPr/>
        </p:nvSpPr>
        <p:spPr>
          <a:xfrm>
            <a:off x="7859561" y="2948913"/>
            <a:ext cx="424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A’’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9975BFE-07FD-429E-BFD4-3E0B5FEBB089}"/>
              </a:ext>
            </a:extLst>
          </p:cNvPr>
          <p:cNvSpPr txBox="1"/>
          <p:nvPr/>
        </p:nvSpPr>
        <p:spPr>
          <a:xfrm>
            <a:off x="9112250" y="5218107"/>
            <a:ext cx="184332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T, flow of </a:t>
            </a:r>
          </a:p>
          <a:p>
            <a:r>
              <a:rPr lang="en-US" sz="3200" b="1" dirty="0"/>
              <a:t>     trips</a:t>
            </a:r>
            <a:endParaRPr lang="en-US" sz="2800" b="1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A54A76E-E08F-4F06-AF95-AA4A6655B9C8}"/>
              </a:ext>
            </a:extLst>
          </p:cNvPr>
          <p:cNvSpPr txBox="1"/>
          <p:nvPr/>
        </p:nvSpPr>
        <p:spPr>
          <a:xfrm>
            <a:off x="1395929" y="996375"/>
            <a:ext cx="2701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C, time cost</a:t>
            </a:r>
          </a:p>
          <a:p>
            <a:r>
              <a:rPr lang="en-US" sz="3200" b="1" dirty="0"/>
              <a:t>     per trip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6FCC5E5-AEC3-48F1-B4DD-E762B58055DB}"/>
              </a:ext>
            </a:extLst>
          </p:cNvPr>
          <p:cNvSpPr txBox="1"/>
          <p:nvPr/>
        </p:nvSpPr>
        <p:spPr>
          <a:xfrm>
            <a:off x="818087" y="3414724"/>
            <a:ext cx="6750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 </a:t>
            </a:r>
          </a:p>
        </p:txBody>
      </p:sp>
      <p:sp>
        <p:nvSpPr>
          <p:cNvPr id="38" name="Flowchart: Connector 37">
            <a:extLst>
              <a:ext uri="{FF2B5EF4-FFF2-40B4-BE49-F238E27FC236}">
                <a16:creationId xmlns:a16="http://schemas.microsoft.com/office/drawing/2014/main" id="{F7C26192-70AA-48A2-9C84-2EBC31994BC0}"/>
              </a:ext>
            </a:extLst>
          </p:cNvPr>
          <p:cNvSpPr/>
          <p:nvPr/>
        </p:nvSpPr>
        <p:spPr>
          <a:xfrm>
            <a:off x="5764360" y="3836848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4D9CDB7-CC7D-424A-9715-83F3D6206F33}"/>
              </a:ext>
            </a:extLst>
          </p:cNvPr>
          <p:cNvCxnSpPr>
            <a:cxnSpLocks/>
          </p:cNvCxnSpPr>
          <p:nvPr/>
        </p:nvCxnSpPr>
        <p:spPr>
          <a:xfrm>
            <a:off x="5056941" y="2852302"/>
            <a:ext cx="3165570" cy="2265503"/>
          </a:xfrm>
          <a:prstGeom prst="line">
            <a:avLst/>
          </a:prstGeom>
          <a:ln w="762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lowchart: Connector 32">
            <a:extLst>
              <a:ext uri="{FF2B5EF4-FFF2-40B4-BE49-F238E27FC236}">
                <a16:creationId xmlns:a16="http://schemas.microsoft.com/office/drawing/2014/main" id="{7C460E5A-86AC-44DB-B3DB-65D0F3059B16}"/>
              </a:ext>
            </a:extLst>
          </p:cNvPr>
          <p:cNvSpPr/>
          <p:nvPr/>
        </p:nvSpPr>
        <p:spPr>
          <a:xfrm>
            <a:off x="6837509" y="4090405"/>
            <a:ext cx="146050" cy="14668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0827667-3A19-4940-864F-558FA13EC9EB}"/>
              </a:ext>
            </a:extLst>
          </p:cNvPr>
          <p:cNvSpPr txBox="1"/>
          <p:nvPr/>
        </p:nvSpPr>
        <p:spPr>
          <a:xfrm>
            <a:off x="6788951" y="3706362"/>
            <a:ext cx="621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E’’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593EFA3-8D49-45A4-92D0-7757EE918801}"/>
              </a:ext>
            </a:extLst>
          </p:cNvPr>
          <p:cNvCxnSpPr>
            <a:cxnSpLocks/>
          </p:cNvCxnSpPr>
          <p:nvPr/>
        </p:nvCxnSpPr>
        <p:spPr>
          <a:xfrm>
            <a:off x="1582338" y="3919586"/>
            <a:ext cx="73258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E50A6F3-615B-401E-B8E3-93CA75C1BBC3}"/>
              </a:ext>
            </a:extLst>
          </p:cNvPr>
          <p:cNvSpPr txBox="1"/>
          <p:nvPr/>
        </p:nvSpPr>
        <p:spPr>
          <a:xfrm>
            <a:off x="4473349" y="180753"/>
            <a:ext cx="776834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 </a:t>
            </a:r>
            <a:r>
              <a:rPr lang="en-US" sz="2800" dirty="0">
                <a:sym typeface="Wingdings" panose="05000000000000000000" pitchFamily="2" charset="2"/>
              </a:rPr>
              <a:t> E’ : Direct effect of increasing the road capacity</a:t>
            </a:r>
          </a:p>
          <a:p>
            <a:endParaRPr lang="en-US" sz="2800" dirty="0">
              <a:sym typeface="Wingdings" panose="05000000000000000000" pitchFamily="2" charset="2"/>
            </a:endParaRPr>
          </a:p>
          <a:p>
            <a:r>
              <a:rPr lang="en-US" sz="2800" dirty="0">
                <a:sym typeface="Wingdings" panose="05000000000000000000" pitchFamily="2" charset="2"/>
              </a:rPr>
              <a:t>E’  E’’: Indirect effect if the road capacity increase</a:t>
            </a:r>
          </a:p>
          <a:p>
            <a:r>
              <a:rPr lang="en-US" sz="2800" dirty="0">
                <a:sym typeface="Wingdings" panose="05000000000000000000" pitchFamily="2" charset="2"/>
              </a:rPr>
              <a:t>                 causes the demand to shift from D to D’</a:t>
            </a:r>
            <a:endParaRPr lang="en-US" sz="2800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C4EAA2E3-9570-4690-965D-2599D82539D0}"/>
              </a:ext>
            </a:extLst>
          </p:cNvPr>
          <p:cNvCxnSpPr>
            <a:cxnSpLocks/>
            <a:endCxn id="27" idx="3"/>
          </p:cNvCxnSpPr>
          <p:nvPr/>
        </p:nvCxnSpPr>
        <p:spPr>
          <a:xfrm flipV="1">
            <a:off x="6270563" y="4318391"/>
            <a:ext cx="0" cy="10457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8899623-CCE9-4F1D-8CCE-85A33099C027}"/>
              </a:ext>
            </a:extLst>
          </p:cNvPr>
          <p:cNvCxnSpPr>
            <a:cxnSpLocks/>
          </p:cNvCxnSpPr>
          <p:nvPr/>
        </p:nvCxnSpPr>
        <p:spPr>
          <a:xfrm flipH="1" flipV="1">
            <a:off x="6916741" y="4159897"/>
            <a:ext cx="58217" cy="1182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AD518FC-6A5A-4BDE-BD84-5604B621382F}"/>
              </a:ext>
            </a:extLst>
          </p:cNvPr>
          <p:cNvCxnSpPr/>
          <p:nvPr/>
        </p:nvCxnSpPr>
        <p:spPr>
          <a:xfrm>
            <a:off x="6364224" y="5586984"/>
            <a:ext cx="667512" cy="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0C6D3A1-89D2-478E-A67F-CFB9292292BF}"/>
              </a:ext>
            </a:extLst>
          </p:cNvPr>
          <p:cNvSpPr txBox="1"/>
          <p:nvPr/>
        </p:nvSpPr>
        <p:spPr>
          <a:xfrm>
            <a:off x="6254496" y="5669280"/>
            <a:ext cx="9194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Indirect</a:t>
            </a:r>
          </a:p>
          <a:p>
            <a:r>
              <a:rPr lang="en-US" b="1" dirty="0"/>
              <a:t>effect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1F6DC575-EE67-4354-A987-9EFE1BB1EA09}"/>
              </a:ext>
            </a:extLst>
          </p:cNvPr>
          <p:cNvCxnSpPr>
            <a:cxnSpLocks/>
          </p:cNvCxnSpPr>
          <p:nvPr/>
        </p:nvCxnSpPr>
        <p:spPr>
          <a:xfrm>
            <a:off x="5817523" y="3857029"/>
            <a:ext cx="0" cy="14751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5C0DB533-A87C-47DA-9BD7-6A01538E0218}"/>
              </a:ext>
            </a:extLst>
          </p:cNvPr>
          <p:cNvCxnSpPr/>
          <p:nvPr/>
        </p:nvCxnSpPr>
        <p:spPr>
          <a:xfrm>
            <a:off x="5854994" y="5582093"/>
            <a:ext cx="49618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9877347-A25B-4A1F-B3AC-BBD2D6961A23}"/>
              </a:ext>
            </a:extLst>
          </p:cNvPr>
          <p:cNvSpPr txBox="1"/>
          <p:nvPr/>
        </p:nvSpPr>
        <p:spPr>
          <a:xfrm>
            <a:off x="5279844" y="5637383"/>
            <a:ext cx="757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Direct</a:t>
            </a:r>
          </a:p>
          <a:p>
            <a:r>
              <a:rPr lang="en-US" b="1" dirty="0"/>
              <a:t>effect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DA45E7-225C-48DB-91F8-139662528B70}"/>
              </a:ext>
            </a:extLst>
          </p:cNvPr>
          <p:cNvSpPr txBox="1"/>
          <p:nvPr/>
        </p:nvSpPr>
        <p:spPr>
          <a:xfrm>
            <a:off x="8318500" y="1980221"/>
            <a:ext cx="3684314" cy="3046988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If E’’ is lower than E, </a:t>
            </a:r>
          </a:p>
          <a:p>
            <a:r>
              <a:rPr lang="en-US" sz="3200" b="1" dirty="0">
                <a:solidFill>
                  <a:srgbClr val="0070C0"/>
                </a:solidFill>
              </a:rPr>
              <a:t>then the road  capacity   increase does not raise congestion despite the induced demand</a:t>
            </a:r>
            <a:endParaRPr lang="en-US" sz="1400" b="1" dirty="0">
              <a:solidFill>
                <a:srgbClr val="0070C0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9A9C9537-66AE-4D76-A21D-D1251A0CAB3F}"/>
              </a:ext>
            </a:extLst>
          </p:cNvPr>
          <p:cNvCxnSpPr/>
          <p:nvPr/>
        </p:nvCxnSpPr>
        <p:spPr>
          <a:xfrm>
            <a:off x="5869172" y="6411433"/>
            <a:ext cx="1148316" cy="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6FE3C931-ED07-4FA3-8296-ACB5B188064D}"/>
              </a:ext>
            </a:extLst>
          </p:cNvPr>
          <p:cNvSpPr txBox="1"/>
          <p:nvPr/>
        </p:nvSpPr>
        <p:spPr>
          <a:xfrm>
            <a:off x="5404028" y="6488668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Induced demand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2A75DCF-BFAD-4F9E-901C-1291C9BDE82D}"/>
              </a:ext>
            </a:extLst>
          </p:cNvPr>
          <p:cNvSpPr txBox="1"/>
          <p:nvPr/>
        </p:nvSpPr>
        <p:spPr>
          <a:xfrm>
            <a:off x="85061" y="0"/>
            <a:ext cx="48059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</a:rPr>
              <a:t>SHIFTS  IN DEMAND</a:t>
            </a:r>
          </a:p>
        </p:txBody>
      </p:sp>
    </p:spTree>
    <p:extLst>
      <p:ext uri="{BB962C8B-B14F-4D97-AF65-F5344CB8AC3E}">
        <p14:creationId xmlns:p14="http://schemas.microsoft.com/office/powerpoint/2010/main" val="258927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0" grpId="0"/>
      <p:bldP spid="41" grpId="0"/>
      <p:bldP spid="38" grpId="0" animBg="1"/>
      <p:bldP spid="33" grpId="0" animBg="1"/>
      <p:bldP spid="34" grpId="0"/>
      <p:bldP spid="17" grpId="0"/>
      <p:bldP spid="24" grpId="0"/>
      <p:bldP spid="49" grpId="0"/>
      <p:bldP spid="4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B05B-E3F5-40DE-9C0B-9C96D9187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199" y="95693"/>
            <a:ext cx="11607308" cy="708649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>
                <a:latin typeface="+mn-lt"/>
              </a:rPr>
              <a:t>There are important elasticities at work</a:t>
            </a:r>
            <a:br>
              <a:rPr lang="en-US" sz="3600" b="1" i="1" dirty="0">
                <a:latin typeface="+mn-lt"/>
              </a:rPr>
            </a:br>
            <a:r>
              <a:rPr lang="en-US" sz="3600" b="1" i="1" dirty="0">
                <a:latin typeface="+mn-lt"/>
              </a:rPr>
              <a:t>(Population growth example)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CCB495B-3228-4094-9970-AE9C5546DB13}"/>
              </a:ext>
            </a:extLst>
          </p:cNvPr>
          <p:cNvSpPr/>
          <p:nvPr/>
        </p:nvSpPr>
        <p:spPr>
          <a:xfrm>
            <a:off x="303085" y="1132618"/>
            <a:ext cx="2114550" cy="9144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Road is widened</a:t>
            </a:r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29B3758E-702C-46C2-8CD2-06399CF34735}"/>
              </a:ext>
            </a:extLst>
          </p:cNvPr>
          <p:cNvSpPr/>
          <p:nvPr/>
        </p:nvSpPr>
        <p:spPr>
          <a:xfrm>
            <a:off x="2659191" y="134750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DBAB43-1458-42DE-9979-EDF5C05FFCA4}"/>
              </a:ext>
            </a:extLst>
          </p:cNvPr>
          <p:cNvSpPr/>
          <p:nvPr/>
        </p:nvSpPr>
        <p:spPr>
          <a:xfrm>
            <a:off x="3896489" y="924402"/>
            <a:ext cx="2114550" cy="159067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Congestion falls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Travel takes less time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DIRECT EFFECT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7D58E221-90FC-488A-9F7A-EF3FC236C681}"/>
              </a:ext>
            </a:extLst>
          </p:cNvPr>
          <p:cNvSpPr/>
          <p:nvPr/>
        </p:nvSpPr>
        <p:spPr>
          <a:xfrm>
            <a:off x="9678861" y="147742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6E0E8B-58F4-47DA-91FC-2C48D49F61AC}"/>
              </a:ext>
            </a:extLst>
          </p:cNvPr>
          <p:cNvSpPr/>
          <p:nvPr/>
        </p:nvSpPr>
        <p:spPr>
          <a:xfrm>
            <a:off x="7406324" y="943257"/>
            <a:ext cx="2114550" cy="15906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Population increases 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to  benefit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from the lower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travel times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C5713C12-56D5-470F-8FB7-5C1FE07C73D0}"/>
              </a:ext>
            </a:extLst>
          </p:cNvPr>
          <p:cNvSpPr/>
          <p:nvPr/>
        </p:nvSpPr>
        <p:spPr>
          <a:xfrm>
            <a:off x="6269929" y="13676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9AE0188-FD2C-4C34-A8C7-72137E16DA4A}"/>
              </a:ext>
            </a:extLst>
          </p:cNvPr>
          <p:cNvSpPr/>
          <p:nvPr/>
        </p:nvSpPr>
        <p:spPr>
          <a:xfrm>
            <a:off x="3448244" y="425451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21FBBD-718E-4C4C-A988-E5DA9ED9A241}"/>
              </a:ext>
            </a:extLst>
          </p:cNvPr>
          <p:cNvSpPr/>
          <p:nvPr/>
        </p:nvSpPr>
        <p:spPr>
          <a:xfrm>
            <a:off x="4644583" y="3814140"/>
            <a:ext cx="2114550" cy="1590675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Congestion  rises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Travel takes more time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INDIRECT EFFECT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9C14FA-C8C0-45CE-8AD0-5B32910692BC}"/>
              </a:ext>
            </a:extLst>
          </p:cNvPr>
          <p:cNvSpPr/>
          <p:nvPr/>
        </p:nvSpPr>
        <p:spPr>
          <a:xfrm>
            <a:off x="8612372" y="4082903"/>
            <a:ext cx="3476762" cy="2712123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Can the 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INDIRECT EFFECT</a:t>
            </a:r>
          </a:p>
          <a:p>
            <a:pPr algn="ctr"/>
            <a:r>
              <a:rPr lang="en-US" sz="2400" b="1" i="1" dirty="0">
                <a:solidFill>
                  <a:srgbClr val="FF0000"/>
                </a:solidFill>
              </a:rPr>
              <a:t>Caused by the INDUCED DEMAND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be bigger than the</a:t>
            </a:r>
          </a:p>
          <a:p>
            <a:pPr algn="ctr"/>
            <a:r>
              <a:rPr lang="en-US" sz="2400" b="1" i="1" dirty="0">
                <a:solidFill>
                  <a:schemeClr val="tx1"/>
                </a:solidFill>
              </a:rPr>
              <a:t>DIRECT EFFECT</a:t>
            </a:r>
          </a:p>
          <a:p>
            <a:pPr algn="ctr"/>
            <a:r>
              <a:rPr lang="en-US" sz="4000" b="1" i="1" dirty="0">
                <a:solidFill>
                  <a:schemeClr val="tx1"/>
                </a:solidFill>
              </a:rPr>
              <a:t>?</a:t>
            </a: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  <a:p>
            <a:pPr algn="ctr"/>
            <a:endParaRPr lang="en-US" sz="2400" b="1" i="1" dirty="0">
              <a:solidFill>
                <a:schemeClr val="tx1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3F6170C-1A78-4F05-AF27-A7078CC5A7C9}"/>
              </a:ext>
            </a:extLst>
          </p:cNvPr>
          <p:cNvSpPr/>
          <p:nvPr/>
        </p:nvSpPr>
        <p:spPr>
          <a:xfrm>
            <a:off x="1994504" y="2499716"/>
            <a:ext cx="2114550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926CC87-FC4E-4BB5-A8FB-FB455C2F628B}"/>
              </a:ext>
            </a:extLst>
          </p:cNvPr>
          <p:cNvSpPr txBox="1"/>
          <p:nvPr/>
        </p:nvSpPr>
        <p:spPr>
          <a:xfrm>
            <a:off x="2143380" y="2668444"/>
            <a:ext cx="19037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Capacity elasticity</a:t>
            </a:r>
          </a:p>
          <a:p>
            <a:pPr algn="ctr"/>
            <a:r>
              <a:rPr lang="en-US" b="1" dirty="0"/>
              <a:t>of  travel time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02EF4C00-B4C5-4CA9-8F35-CAD054D1F29C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66488" y="2070873"/>
            <a:ext cx="657510" cy="163836"/>
          </a:xfrm>
          <a:prstGeom prst="bentConnector3">
            <a:avLst>
              <a:gd name="adj1" fmla="val 55795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2A260B9B-980A-46E7-B604-521510AE5541}"/>
              </a:ext>
            </a:extLst>
          </p:cNvPr>
          <p:cNvCxnSpPr>
            <a:cxnSpLocks/>
          </p:cNvCxnSpPr>
          <p:nvPr/>
        </p:nvCxnSpPr>
        <p:spPr>
          <a:xfrm rot="16200000" flipH="1">
            <a:off x="6390129" y="2070872"/>
            <a:ext cx="657510" cy="163836"/>
          </a:xfrm>
          <a:prstGeom prst="bentConnector3">
            <a:avLst>
              <a:gd name="adj1" fmla="val 42757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val 23">
            <a:extLst>
              <a:ext uri="{FF2B5EF4-FFF2-40B4-BE49-F238E27FC236}">
                <a16:creationId xmlns:a16="http://schemas.microsoft.com/office/drawing/2014/main" id="{31C5E167-FD44-465B-8AA2-BAA662EFF8B3}"/>
              </a:ext>
            </a:extLst>
          </p:cNvPr>
          <p:cNvSpPr/>
          <p:nvPr/>
        </p:nvSpPr>
        <p:spPr>
          <a:xfrm>
            <a:off x="5567552" y="2545860"/>
            <a:ext cx="2466499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D98346-FBFF-495B-99FF-20CDBE034B74}"/>
              </a:ext>
            </a:extLst>
          </p:cNvPr>
          <p:cNvSpPr txBox="1"/>
          <p:nvPr/>
        </p:nvSpPr>
        <p:spPr>
          <a:xfrm>
            <a:off x="5579556" y="2748444"/>
            <a:ext cx="246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Travel time elasticity</a:t>
            </a:r>
          </a:p>
          <a:p>
            <a:pPr algn="ctr"/>
            <a:r>
              <a:rPr lang="en-US" b="1" dirty="0"/>
              <a:t>of population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BA61835-4F20-4B23-BF25-83C980496F1E}"/>
              </a:ext>
            </a:extLst>
          </p:cNvPr>
          <p:cNvSpPr/>
          <p:nvPr/>
        </p:nvSpPr>
        <p:spPr>
          <a:xfrm>
            <a:off x="1157616" y="3814140"/>
            <a:ext cx="2114550" cy="1590674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Travel demand function shifts up.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INDUCED DEMAND</a:t>
            </a:r>
          </a:p>
          <a:p>
            <a:pPr algn="ctr"/>
            <a:r>
              <a:rPr lang="en-US" b="1" dirty="0">
                <a:solidFill>
                  <a:schemeClr val="tx1"/>
                </a:solidFill>
              </a:rPr>
              <a:t>(More trips are made)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AD8F7BAA-C1E3-4C57-8CB9-A698CCB423D1}"/>
              </a:ext>
            </a:extLst>
          </p:cNvPr>
          <p:cNvCxnSpPr>
            <a:cxnSpLocks/>
          </p:cNvCxnSpPr>
          <p:nvPr/>
        </p:nvCxnSpPr>
        <p:spPr>
          <a:xfrm rot="16200000" flipH="1">
            <a:off x="3463162" y="5034099"/>
            <a:ext cx="772494" cy="178534"/>
          </a:xfrm>
          <a:prstGeom prst="bentConnector3">
            <a:avLst>
              <a:gd name="adj1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>
            <a:extLst>
              <a:ext uri="{FF2B5EF4-FFF2-40B4-BE49-F238E27FC236}">
                <a16:creationId xmlns:a16="http://schemas.microsoft.com/office/drawing/2014/main" id="{C645CF64-A0F9-4937-87B1-EFCB503CE5A4}"/>
              </a:ext>
            </a:extLst>
          </p:cNvPr>
          <p:cNvSpPr/>
          <p:nvPr/>
        </p:nvSpPr>
        <p:spPr>
          <a:xfrm>
            <a:off x="2659191" y="5558817"/>
            <a:ext cx="2461639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E809EA-2CBD-4988-AC0D-0AC5BCD2F3DA}"/>
              </a:ext>
            </a:extLst>
          </p:cNvPr>
          <p:cNvSpPr txBox="1"/>
          <p:nvPr/>
        </p:nvSpPr>
        <p:spPr>
          <a:xfrm>
            <a:off x="2971604" y="5663615"/>
            <a:ext cx="1755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Trip elasticity of </a:t>
            </a:r>
          </a:p>
          <a:p>
            <a:pPr algn="ctr"/>
            <a:r>
              <a:rPr lang="en-US" b="1" dirty="0"/>
              <a:t>travel time</a:t>
            </a:r>
          </a:p>
          <a:p>
            <a:pPr algn="ctr"/>
            <a:endParaRPr lang="en-US" b="1" dirty="0"/>
          </a:p>
        </p:txBody>
      </p: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6FF1843D-4190-42FD-BCCA-7B5C343B7AD2}"/>
              </a:ext>
            </a:extLst>
          </p:cNvPr>
          <p:cNvCxnSpPr>
            <a:cxnSpLocks/>
          </p:cNvCxnSpPr>
          <p:nvPr/>
        </p:nvCxnSpPr>
        <p:spPr>
          <a:xfrm rot="16200000" flipH="1">
            <a:off x="9879559" y="2135187"/>
            <a:ext cx="657510" cy="163836"/>
          </a:xfrm>
          <a:prstGeom prst="bentConnector3">
            <a:avLst>
              <a:gd name="adj1" fmla="val 42757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>
            <a:extLst>
              <a:ext uri="{FF2B5EF4-FFF2-40B4-BE49-F238E27FC236}">
                <a16:creationId xmlns:a16="http://schemas.microsoft.com/office/drawing/2014/main" id="{F9A84599-ACBB-492E-B1E2-B5B12D33378F}"/>
              </a:ext>
            </a:extLst>
          </p:cNvPr>
          <p:cNvSpPr/>
          <p:nvPr/>
        </p:nvSpPr>
        <p:spPr>
          <a:xfrm>
            <a:off x="9196577" y="2614409"/>
            <a:ext cx="2466499" cy="9144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B5895F-4433-41B1-9362-60C9500D622A}"/>
              </a:ext>
            </a:extLst>
          </p:cNvPr>
          <p:cNvSpPr txBox="1"/>
          <p:nvPr/>
        </p:nvSpPr>
        <p:spPr>
          <a:xfrm>
            <a:off x="9246198" y="2730829"/>
            <a:ext cx="2466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Population elasticity</a:t>
            </a:r>
          </a:p>
          <a:p>
            <a:pPr algn="ctr"/>
            <a:r>
              <a:rPr lang="en-US" b="1" dirty="0"/>
              <a:t>of trips</a:t>
            </a:r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9FEDA9F6-F3D7-4181-8B2D-6D69036B8364}"/>
              </a:ext>
            </a:extLst>
          </p:cNvPr>
          <p:cNvSpPr/>
          <p:nvPr/>
        </p:nvSpPr>
        <p:spPr>
          <a:xfrm>
            <a:off x="91169" y="431885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0060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5" grpId="0" animBg="1"/>
      <p:bldP spid="16" grpId="0" animBg="1"/>
      <p:bldP spid="17" grpId="0"/>
      <p:bldP spid="24" grpId="0" animBg="1"/>
      <p:bldP spid="25" grpId="0"/>
      <p:bldP spid="26" grpId="0" animBg="1"/>
      <p:bldP spid="29" grpId="0" animBg="1"/>
      <p:bldP spid="31" grpId="0"/>
      <p:bldP spid="33" grpId="0" animBg="1"/>
      <p:bldP spid="34" grpId="0"/>
      <p:bldP spid="3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411CD2-862F-4802-A13E-AD2D521151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3. Specific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BA81E6-2B7E-4839-B420-7B8B2699BB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Explanation of simple models to understand the relationships between congestion, travel demand, distance traveled and urban structure.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957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F3DB-B368-442E-AE30-D342B5176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195" y="-191386"/>
            <a:ext cx="12408195" cy="1325563"/>
          </a:xfrm>
        </p:spPr>
        <p:txBody>
          <a:bodyPr/>
          <a:lstStyle/>
          <a:p>
            <a:pPr algn="ctr"/>
            <a:r>
              <a:rPr lang="en-US" dirty="0"/>
              <a:t>              </a:t>
            </a:r>
            <a:r>
              <a:rPr lang="en-US" b="1" dirty="0">
                <a:latin typeface="+mn-lt"/>
              </a:rPr>
              <a:t>Road: res. suburb (S) to bus. district (BD)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312BD5C-99C4-4B92-852B-CBE82005DDE7}"/>
              </a:ext>
            </a:extLst>
          </p:cNvPr>
          <p:cNvSpPr/>
          <p:nvPr/>
        </p:nvSpPr>
        <p:spPr>
          <a:xfrm>
            <a:off x="8314661" y="1158948"/>
            <a:ext cx="1658678" cy="1648047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BFF1E-D3FF-4AAF-A887-263BFEFF2957}"/>
              </a:ext>
            </a:extLst>
          </p:cNvPr>
          <p:cNvSpPr txBox="1"/>
          <p:nvPr/>
        </p:nvSpPr>
        <p:spPr>
          <a:xfrm>
            <a:off x="1095153" y="1499191"/>
            <a:ext cx="1056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 BD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A0F106-9632-4017-A371-5A8B8B72409A}"/>
              </a:ext>
            </a:extLst>
          </p:cNvPr>
          <p:cNvSpPr txBox="1"/>
          <p:nvPr/>
        </p:nvSpPr>
        <p:spPr>
          <a:xfrm>
            <a:off x="8920717" y="1414129"/>
            <a:ext cx="5741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B23036-383C-463D-8EE2-969957B28559}"/>
              </a:ext>
            </a:extLst>
          </p:cNvPr>
          <p:cNvCxnSpPr>
            <a:cxnSpLocks/>
            <a:stCxn id="11" idx="0"/>
          </p:cNvCxnSpPr>
          <p:nvPr/>
        </p:nvCxnSpPr>
        <p:spPr>
          <a:xfrm>
            <a:off x="2623689" y="1961707"/>
            <a:ext cx="5659073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Hexagon 10">
            <a:extLst>
              <a:ext uri="{FF2B5EF4-FFF2-40B4-BE49-F238E27FC236}">
                <a16:creationId xmlns:a16="http://schemas.microsoft.com/office/drawing/2014/main" id="{74705017-0CF1-4E28-B1E9-8D4FC2B60610}"/>
              </a:ext>
            </a:extLst>
          </p:cNvPr>
          <p:cNvSpPr/>
          <p:nvPr/>
        </p:nvSpPr>
        <p:spPr>
          <a:xfrm>
            <a:off x="776176" y="1190846"/>
            <a:ext cx="1847513" cy="1541721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81689C-F8D9-457E-9B02-A086B9B0D2DF}"/>
              </a:ext>
            </a:extLst>
          </p:cNvPr>
          <p:cNvSpPr txBox="1"/>
          <p:nvPr/>
        </p:nvSpPr>
        <p:spPr>
          <a:xfrm>
            <a:off x="4997301" y="1222744"/>
            <a:ext cx="1238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Road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DDC509-CC6A-4A83-9533-E0AD9B671E55}"/>
              </a:ext>
            </a:extLst>
          </p:cNvPr>
          <p:cNvSpPr txBox="1"/>
          <p:nvPr/>
        </p:nvSpPr>
        <p:spPr>
          <a:xfrm>
            <a:off x="24572" y="2590509"/>
            <a:ext cx="1146743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i="1" dirty="0">
                <a:solidFill>
                  <a:srgbClr val="FF0000"/>
                </a:solidFill>
              </a:rPr>
              <a:t>INCOME IS FIXED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 In the </a:t>
            </a:r>
            <a:r>
              <a:rPr lang="en-US" sz="2800" b="1" dirty="0">
                <a:solidFill>
                  <a:srgbClr val="FF0000"/>
                </a:solidFill>
              </a:rPr>
              <a:t>SHORT RUN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/>
              <a:t>the population of S is fixed. Widening the road  lowers </a:t>
            </a:r>
          </a:p>
          <a:p>
            <a:r>
              <a:rPr lang="en-US" sz="2800" dirty="0"/>
              <a:t>      the commuting time , raises  land price in 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  INDUCED DEMAND: </a:t>
            </a:r>
            <a:r>
              <a:rPr lang="en-US" sz="2800" dirty="0"/>
              <a:t>In the </a:t>
            </a:r>
            <a:r>
              <a:rPr lang="en-US" sz="2800" b="1" dirty="0">
                <a:solidFill>
                  <a:srgbClr val="FF0000"/>
                </a:solidFill>
              </a:rPr>
              <a:t>LONG RUN </a:t>
            </a:r>
            <a:r>
              <a:rPr lang="en-US" sz="2800" dirty="0"/>
              <a:t>more residents move into S ,  </a:t>
            </a:r>
          </a:p>
          <a:p>
            <a:r>
              <a:rPr lang="en-US" sz="2800" dirty="0"/>
              <a:t>     land price in S increases more,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CONGESTION REBOUNDS but not enough to raise initial  travel time.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FFA3D8-3D3B-4FF9-ABB7-2B3F0DE1C65D}"/>
              </a:ext>
            </a:extLst>
          </p:cNvPr>
          <p:cNvSpPr txBox="1"/>
          <p:nvPr/>
        </p:nvSpPr>
        <p:spPr>
          <a:xfrm>
            <a:off x="106326" y="170943"/>
            <a:ext cx="2027274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1A</a:t>
            </a:r>
          </a:p>
        </p:txBody>
      </p:sp>
    </p:spTree>
    <p:extLst>
      <p:ext uri="{BB962C8B-B14F-4D97-AF65-F5344CB8AC3E}">
        <p14:creationId xmlns:p14="http://schemas.microsoft.com/office/powerpoint/2010/main" val="3256754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6A0141-F1DE-4113-A626-D0D931927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19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OUTLINE – FOUR PARTS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D917521-673D-4039-B204-018FF3C03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2600" y="855983"/>
            <a:ext cx="13390179" cy="61905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1. Background on traffic congestion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Where and why is congestion rising ?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Can more roads lower congestion?</a:t>
            </a:r>
          </a:p>
          <a:p>
            <a:pPr marL="0" indent="0">
              <a:buNone/>
            </a:pPr>
            <a:r>
              <a:rPr lang="en-US" sz="4000" b="1" dirty="0"/>
              <a:t>2. The lens of theory 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How urban economists modeled  congestion since  the 1960’s. </a:t>
            </a:r>
          </a:p>
          <a:p>
            <a:pPr marL="0" indent="0">
              <a:buNone/>
            </a:pPr>
            <a:r>
              <a:rPr lang="en-US" sz="4000" b="1" dirty="0"/>
              <a:t>3. Specific models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Explanation of simple models to understand the relationships between congestion, travel demand, distance traveled and urban structure. </a:t>
            </a:r>
          </a:p>
          <a:p>
            <a:pPr marL="0" indent="0">
              <a:buNone/>
            </a:pPr>
            <a:r>
              <a:rPr lang="en-US" sz="4000" b="1" dirty="0"/>
              <a:t>4. Comments on road expansions and on VKT</a:t>
            </a:r>
          </a:p>
          <a:p>
            <a:pPr marL="0" indent="0"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Should there be more roads?</a:t>
            </a:r>
          </a:p>
        </p:txBody>
      </p:sp>
    </p:spTree>
    <p:extLst>
      <p:ext uri="{BB962C8B-B14F-4D97-AF65-F5344CB8AC3E}">
        <p14:creationId xmlns:p14="http://schemas.microsoft.com/office/powerpoint/2010/main" val="37381357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F3DB-B368-442E-AE30-D342B5176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6195" y="-191386"/>
            <a:ext cx="12408195" cy="1325563"/>
          </a:xfrm>
        </p:spPr>
        <p:txBody>
          <a:bodyPr/>
          <a:lstStyle/>
          <a:p>
            <a:pPr algn="ctr"/>
            <a:r>
              <a:rPr lang="en-US" dirty="0"/>
              <a:t>              </a:t>
            </a:r>
            <a:r>
              <a:rPr lang="en-US" b="1" dirty="0">
                <a:latin typeface="+mn-lt"/>
              </a:rPr>
              <a:t>Road: res. suburb (S) to bus. district (BD)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312BD5C-99C4-4B92-852B-CBE82005DDE7}"/>
              </a:ext>
            </a:extLst>
          </p:cNvPr>
          <p:cNvSpPr/>
          <p:nvPr/>
        </p:nvSpPr>
        <p:spPr>
          <a:xfrm>
            <a:off x="8314661" y="1158948"/>
            <a:ext cx="1658678" cy="1648047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BFF1E-D3FF-4AAF-A887-263BFEFF2957}"/>
              </a:ext>
            </a:extLst>
          </p:cNvPr>
          <p:cNvSpPr txBox="1"/>
          <p:nvPr/>
        </p:nvSpPr>
        <p:spPr>
          <a:xfrm>
            <a:off x="1095153" y="1499191"/>
            <a:ext cx="1056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 BD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A0F106-9632-4017-A371-5A8B8B72409A}"/>
              </a:ext>
            </a:extLst>
          </p:cNvPr>
          <p:cNvSpPr txBox="1"/>
          <p:nvPr/>
        </p:nvSpPr>
        <p:spPr>
          <a:xfrm>
            <a:off x="8920717" y="1414129"/>
            <a:ext cx="5741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S</a:t>
            </a:r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74705017-0CF1-4E28-B1E9-8D4FC2B60610}"/>
              </a:ext>
            </a:extLst>
          </p:cNvPr>
          <p:cNvSpPr/>
          <p:nvPr/>
        </p:nvSpPr>
        <p:spPr>
          <a:xfrm>
            <a:off x="776176" y="1190846"/>
            <a:ext cx="1847513" cy="1541721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DDC509-CC6A-4A83-9533-E0AD9B671E55}"/>
              </a:ext>
            </a:extLst>
          </p:cNvPr>
          <p:cNvSpPr txBox="1"/>
          <p:nvPr/>
        </p:nvSpPr>
        <p:spPr>
          <a:xfrm>
            <a:off x="390104" y="3137047"/>
            <a:ext cx="1028775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the </a:t>
            </a:r>
            <a:r>
              <a:rPr lang="en-US" sz="2800" b="1" dirty="0">
                <a:solidFill>
                  <a:srgbClr val="FF0000"/>
                </a:solidFill>
              </a:rPr>
              <a:t>SHORT RUN</a:t>
            </a:r>
            <a:r>
              <a:rPr lang="en-US" sz="2800" dirty="0">
                <a:solidFill>
                  <a:srgbClr val="FF0000"/>
                </a:solidFill>
              </a:rPr>
              <a:t>  </a:t>
            </a:r>
            <a:r>
              <a:rPr lang="en-US" sz="2800" dirty="0"/>
              <a:t>the population of S is fixed. </a:t>
            </a:r>
            <a:r>
              <a:rPr lang="en-US" sz="2800" b="1" i="1" dirty="0">
                <a:solidFill>
                  <a:srgbClr val="FF0000"/>
                </a:solidFill>
              </a:rPr>
              <a:t>THERE IS NO ROAD.</a:t>
            </a:r>
            <a:endParaRPr lang="en-US" sz="2800" b="1" i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LATENT DEMAND: </a:t>
            </a:r>
            <a:r>
              <a:rPr lang="en-US" sz="2800" dirty="0"/>
              <a:t>People in S want to travel to BD but cannot.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Initial time-cost to travel to BD is prohibitively high.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FFA3D8-3D3B-4FF9-ABB7-2B3F0DE1C65D}"/>
              </a:ext>
            </a:extLst>
          </p:cNvPr>
          <p:cNvSpPr txBox="1"/>
          <p:nvPr/>
        </p:nvSpPr>
        <p:spPr>
          <a:xfrm>
            <a:off x="106326" y="170943"/>
            <a:ext cx="2027274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1B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74F9445-F8E0-4067-8AB6-13315EF818B5}"/>
              </a:ext>
            </a:extLst>
          </p:cNvPr>
          <p:cNvCxnSpPr>
            <a:stCxn id="11" idx="0"/>
            <a:endCxn id="4" idx="2"/>
          </p:cNvCxnSpPr>
          <p:nvPr/>
        </p:nvCxnSpPr>
        <p:spPr>
          <a:xfrm>
            <a:off x="2623689" y="1961707"/>
            <a:ext cx="5690972" cy="2126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90E436D-2E81-4A99-80DC-F3C4D4D4A261}"/>
              </a:ext>
            </a:extLst>
          </p:cNvPr>
          <p:cNvSpPr txBox="1"/>
          <p:nvPr/>
        </p:nvSpPr>
        <p:spPr>
          <a:xfrm>
            <a:off x="126124" y="5612525"/>
            <a:ext cx="124331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200" dirty="0"/>
              <a:t> </a:t>
            </a:r>
            <a:r>
              <a:rPr lang="en-US" sz="3200" b="1" dirty="0">
                <a:solidFill>
                  <a:srgbClr val="0070C0"/>
                </a:solidFill>
              </a:rPr>
              <a:t>When the road is built  the time-cost from S</a:t>
            </a:r>
            <a:r>
              <a:rPr lang="en-US" sz="3200" b="1" dirty="0">
                <a:solidFill>
                  <a:srgbClr val="0070C0"/>
                </a:solidFill>
                <a:sym typeface="Wingdings" panose="05000000000000000000" pitchFamily="2" charset="2"/>
              </a:rPr>
              <a:t> BD  falls  a great deal.</a:t>
            </a:r>
          </a:p>
          <a:p>
            <a:r>
              <a:rPr lang="en-US" sz="3200" b="1" dirty="0">
                <a:solidFill>
                  <a:srgbClr val="0070C0"/>
                </a:solidFill>
                <a:sym typeface="Wingdings" panose="05000000000000000000" pitchFamily="2" charset="2"/>
              </a:rPr>
              <a:t>   Travel SBD begins. There is congestion but the time-cost is lower</a:t>
            </a:r>
            <a:endParaRPr lang="en-US" sz="3200" b="1" dirty="0">
              <a:solidFill>
                <a:srgbClr val="0070C0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73FF0FD-2C46-40DA-820D-28D2D2D37825}"/>
              </a:ext>
            </a:extLst>
          </p:cNvPr>
          <p:cNvCxnSpPr/>
          <p:nvPr/>
        </p:nvCxnSpPr>
        <p:spPr>
          <a:xfrm flipH="1">
            <a:off x="4939862" y="1534510"/>
            <a:ext cx="1145628" cy="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181A89B-060E-497F-ABA5-8B2C1C89A81D}"/>
              </a:ext>
            </a:extLst>
          </p:cNvPr>
          <p:cNvSpPr txBox="1"/>
          <p:nvPr/>
        </p:nvSpPr>
        <p:spPr>
          <a:xfrm>
            <a:off x="4435366" y="2123090"/>
            <a:ext cx="23700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</a:rPr>
              <a:t>NEW ROAD</a:t>
            </a:r>
          </a:p>
        </p:txBody>
      </p:sp>
    </p:spTree>
    <p:extLst>
      <p:ext uri="{BB962C8B-B14F-4D97-AF65-F5344CB8AC3E}">
        <p14:creationId xmlns:p14="http://schemas.microsoft.com/office/powerpoint/2010/main" val="2883449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F3DB-B368-442E-AE30-D342B5176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5516" y="0"/>
            <a:ext cx="12408195" cy="1325563"/>
          </a:xfrm>
        </p:spPr>
        <p:txBody>
          <a:bodyPr/>
          <a:lstStyle/>
          <a:p>
            <a:r>
              <a:rPr lang="en-US" dirty="0"/>
              <a:t>    </a:t>
            </a:r>
            <a:r>
              <a:rPr lang="en-US" b="1" dirty="0">
                <a:latin typeface="+mn-lt"/>
              </a:rPr>
              <a:t>Road: res. suburb (S) to bus. district (BD)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312BD5C-99C4-4B92-852B-CBE82005DDE7}"/>
              </a:ext>
            </a:extLst>
          </p:cNvPr>
          <p:cNvSpPr/>
          <p:nvPr/>
        </p:nvSpPr>
        <p:spPr>
          <a:xfrm>
            <a:off x="8314661" y="1158948"/>
            <a:ext cx="1658678" cy="1648047"/>
          </a:xfrm>
          <a:prstGeom prst="ellipse">
            <a:avLst/>
          </a:prstGeom>
          <a:solidFill>
            <a:schemeClr val="bg1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64BFF1E-D3FF-4AAF-A887-263BFEFF2957}"/>
              </a:ext>
            </a:extLst>
          </p:cNvPr>
          <p:cNvSpPr txBox="1"/>
          <p:nvPr/>
        </p:nvSpPr>
        <p:spPr>
          <a:xfrm>
            <a:off x="1095153" y="1499191"/>
            <a:ext cx="1056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 BD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A0F106-9632-4017-A371-5A8B8B72409A}"/>
              </a:ext>
            </a:extLst>
          </p:cNvPr>
          <p:cNvSpPr txBox="1"/>
          <p:nvPr/>
        </p:nvSpPr>
        <p:spPr>
          <a:xfrm>
            <a:off x="8920717" y="1414129"/>
            <a:ext cx="57419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/>
              <a:t>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B23036-383C-463D-8EE2-969957B28559}"/>
              </a:ext>
            </a:extLst>
          </p:cNvPr>
          <p:cNvCxnSpPr>
            <a:cxnSpLocks/>
            <a:stCxn id="11" idx="0"/>
          </p:cNvCxnSpPr>
          <p:nvPr/>
        </p:nvCxnSpPr>
        <p:spPr>
          <a:xfrm>
            <a:off x="2623689" y="1961707"/>
            <a:ext cx="5659073" cy="0"/>
          </a:xfrm>
          <a:prstGeom prst="line">
            <a:avLst/>
          </a:pr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Hexagon 10">
            <a:extLst>
              <a:ext uri="{FF2B5EF4-FFF2-40B4-BE49-F238E27FC236}">
                <a16:creationId xmlns:a16="http://schemas.microsoft.com/office/drawing/2014/main" id="{74705017-0CF1-4E28-B1E9-8D4FC2B60610}"/>
              </a:ext>
            </a:extLst>
          </p:cNvPr>
          <p:cNvSpPr/>
          <p:nvPr/>
        </p:nvSpPr>
        <p:spPr>
          <a:xfrm>
            <a:off x="776176" y="1190846"/>
            <a:ext cx="1847513" cy="1541721"/>
          </a:xfrm>
          <a:prstGeom prst="hex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81689C-F8D9-457E-9B02-A086B9B0D2DF}"/>
              </a:ext>
            </a:extLst>
          </p:cNvPr>
          <p:cNvSpPr txBox="1"/>
          <p:nvPr/>
        </p:nvSpPr>
        <p:spPr>
          <a:xfrm>
            <a:off x="4976036" y="2094614"/>
            <a:ext cx="1238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Road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CDDC509-CC6A-4A83-9533-E0AD9B671E55}"/>
              </a:ext>
            </a:extLst>
          </p:cNvPr>
          <p:cNvSpPr txBox="1"/>
          <p:nvPr/>
        </p:nvSpPr>
        <p:spPr>
          <a:xfrm>
            <a:off x="648587" y="3122137"/>
            <a:ext cx="10850086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i="1" dirty="0">
                <a:solidFill>
                  <a:srgbClr val="FF0000"/>
                </a:solidFill>
              </a:rPr>
              <a:t>LABOR MARKET DETERMINES INCOME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  INDUCED DEMAND: </a:t>
            </a:r>
            <a:r>
              <a:rPr lang="en-US" sz="2800" dirty="0"/>
              <a:t>In the </a:t>
            </a:r>
            <a:r>
              <a:rPr lang="en-US" sz="2800" b="1" dirty="0">
                <a:solidFill>
                  <a:srgbClr val="FF0000"/>
                </a:solidFill>
              </a:rPr>
              <a:t>LONG RUN </a:t>
            </a:r>
            <a:r>
              <a:rPr lang="en-US" sz="2800" dirty="0"/>
              <a:t>more residents move into S ,  </a:t>
            </a:r>
          </a:p>
          <a:p>
            <a:r>
              <a:rPr lang="en-US" sz="2800" dirty="0"/>
              <a:t>      land price increases.  </a:t>
            </a:r>
          </a:p>
          <a:p>
            <a:endParaRPr lang="en-US" sz="2800" b="1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LABOR SUPPLY INCREASES </a:t>
            </a:r>
            <a:r>
              <a:rPr lang="en-US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 WAGES ARE LOWERED</a:t>
            </a:r>
            <a:r>
              <a:rPr lang="en-US" sz="2800" b="1" dirty="0">
                <a:solidFill>
                  <a:srgbClr val="FF0000"/>
                </a:solidFill>
              </a:rPr>
              <a:t>.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</a:p>
          <a:p>
            <a:endParaRPr lang="en-US" sz="2800" dirty="0">
              <a:solidFill>
                <a:srgbClr val="FF000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0000"/>
                </a:solidFill>
              </a:rPr>
              <a:t>CONGESTION REBOUNDS but not enough to raise initial travel time.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DE7119-D46A-4FC9-A937-C06D6FD3E2BE}"/>
              </a:ext>
            </a:extLst>
          </p:cNvPr>
          <p:cNvSpPr txBox="1"/>
          <p:nvPr/>
        </p:nvSpPr>
        <p:spPr>
          <a:xfrm>
            <a:off x="265814" y="319799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2 </a:t>
            </a:r>
          </a:p>
        </p:txBody>
      </p:sp>
    </p:spTree>
    <p:extLst>
      <p:ext uri="{BB962C8B-B14F-4D97-AF65-F5344CB8AC3E}">
        <p14:creationId xmlns:p14="http://schemas.microsoft.com/office/powerpoint/2010/main" val="40182256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FDAF3-4534-403D-87AC-E34D4A03C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Labor market &amp; congestion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4045AA1-AE45-4600-A8B3-77627E1EDBC2}"/>
              </a:ext>
            </a:extLst>
          </p:cNvPr>
          <p:cNvSpPr/>
          <p:nvPr/>
        </p:nvSpPr>
        <p:spPr>
          <a:xfrm>
            <a:off x="1613452" y="935288"/>
            <a:ext cx="10515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Adding road capacity increases population by inducing </a:t>
            </a:r>
          </a:p>
          <a:p>
            <a:pPr algn="just"/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     in-migration. </a:t>
            </a:r>
          </a:p>
          <a:p>
            <a:pPr algn="just"/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The higher labor supply after the in-migration decreases wage income. </a:t>
            </a:r>
          </a:p>
          <a:p>
            <a:pPr algn="just"/>
            <a:endParaRPr lang="en-US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ea typeface="Calibri" panose="020F0502020204030204" pitchFamily="34" charset="0"/>
                <a:cs typeface="Times New Roman" panose="02020603050405020304" pitchFamily="18" charset="0"/>
              </a:rPr>
              <a:t>With lowered income, we can prove that congestion must decrease with more capacity.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result continues to hold when the change in income changes the value of time in travel.</a:t>
            </a:r>
          </a:p>
        </p:txBody>
      </p:sp>
    </p:spTree>
    <p:extLst>
      <p:ext uri="{BB962C8B-B14F-4D97-AF65-F5344CB8AC3E}">
        <p14:creationId xmlns:p14="http://schemas.microsoft.com/office/powerpoint/2010/main" val="7375493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11275-CEE4-47F0-91C9-46EA2B7D8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175"/>
            <a:ext cx="11201400" cy="796925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+mn-lt"/>
              </a:rPr>
              <a:t>Roads and worker productivity </a:t>
            </a:r>
            <a:br>
              <a:rPr lang="en-US" sz="3600" b="1" dirty="0">
                <a:latin typeface="+mn-lt"/>
              </a:rPr>
            </a:br>
            <a:endParaRPr lang="en-US" sz="3600" b="1" dirty="0">
              <a:latin typeface="+mn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9A7B0-AB10-4475-BD40-ACA8B1B3E60B}"/>
              </a:ext>
            </a:extLst>
          </p:cNvPr>
          <p:cNvSpPr txBox="1"/>
          <p:nvPr/>
        </p:nvSpPr>
        <p:spPr>
          <a:xfrm>
            <a:off x="197394" y="1075356"/>
            <a:ext cx="12261177" cy="64940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More road capacity  attracts more population, workers in BD become </a:t>
            </a:r>
          </a:p>
          <a:p>
            <a:r>
              <a:rPr lang="en-US" sz="3200" dirty="0"/>
              <a:t>   more productive if </a:t>
            </a:r>
            <a:r>
              <a:rPr lang="en-US" sz="3200" b="1" dirty="0"/>
              <a:t>Marshallian productivity externalities </a:t>
            </a:r>
            <a:r>
              <a:rPr lang="en-US" sz="3200" dirty="0"/>
              <a:t>are present.</a:t>
            </a:r>
          </a:p>
          <a:p>
            <a:r>
              <a:rPr lang="en-US" sz="3200" dirty="0"/>
              <a:t>    (Ciccone and Hall, 1996) 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Could the  </a:t>
            </a:r>
            <a:r>
              <a:rPr lang="en-US" sz="3200" b="1" dirty="0">
                <a:solidFill>
                  <a:srgbClr val="FF0000"/>
                </a:solidFill>
              </a:rPr>
              <a:t>positive effect of  more productivity on income </a:t>
            </a:r>
            <a:r>
              <a:rPr lang="en-US" sz="3200" dirty="0"/>
              <a:t>overcome </a:t>
            </a:r>
          </a:p>
          <a:p>
            <a:r>
              <a:rPr lang="en-US" sz="3200" dirty="0"/>
              <a:t>   the </a:t>
            </a:r>
            <a:r>
              <a:rPr lang="en-US" sz="3200" b="1" dirty="0">
                <a:solidFill>
                  <a:srgbClr val="FF0000"/>
                </a:solidFill>
              </a:rPr>
              <a:t>negative effect of the higher labor supply  on income</a:t>
            </a:r>
            <a:r>
              <a:rPr lang="en-US" sz="3200" dirty="0"/>
              <a:t>? Could this  </a:t>
            </a:r>
          </a:p>
          <a:p>
            <a:r>
              <a:rPr lang="en-US" sz="3200" dirty="0"/>
              <a:t>   increase congestion if higher incomes make more trips?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Far from plausible because the elasticity of income with respect </a:t>
            </a:r>
          </a:p>
          <a:p>
            <a:r>
              <a:rPr lang="en-US" sz="3200" dirty="0"/>
              <a:t>     to jobs is  too low, +0.06 or lower.  The elasticity of labor </a:t>
            </a:r>
          </a:p>
          <a:p>
            <a:r>
              <a:rPr lang="en-US" sz="3200" dirty="0"/>
              <a:t>     supply on income is much higher.  </a:t>
            </a:r>
          </a:p>
          <a:p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328CC7-C2FC-4E39-B654-553267E113BB}"/>
              </a:ext>
            </a:extLst>
          </p:cNvPr>
          <p:cNvSpPr txBox="1"/>
          <p:nvPr/>
        </p:nvSpPr>
        <p:spPr>
          <a:xfrm>
            <a:off x="563525" y="139045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3 </a:t>
            </a:r>
          </a:p>
        </p:txBody>
      </p:sp>
    </p:spTree>
    <p:extLst>
      <p:ext uri="{BB962C8B-B14F-4D97-AF65-F5344CB8AC3E}">
        <p14:creationId xmlns:p14="http://schemas.microsoft.com/office/powerpoint/2010/main" val="18940232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30822-7FBE-4EEB-A621-F5EC828A9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688" y="694735"/>
            <a:ext cx="11229975" cy="5016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>
                <a:latin typeface="+mn-lt"/>
              </a:rPr>
              <a:t>NON-WORK TRIPS </a:t>
            </a:r>
            <a:br>
              <a:rPr lang="en-US" dirty="0"/>
            </a:b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C496D07-5860-4D7B-B348-3CF80F8DB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11334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C91B2F2-3A2B-4DF6-8AC2-EB9DF3797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91100" y="2085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0245ADA-3C89-49DD-9AFD-CFD553446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83050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F2AD92-7273-462D-87DB-8DC64239D6BE}"/>
              </a:ext>
            </a:extLst>
          </p:cNvPr>
          <p:cNvSpPr txBox="1"/>
          <p:nvPr/>
        </p:nvSpPr>
        <p:spPr>
          <a:xfrm>
            <a:off x="218659" y="280126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F798E5-1FD3-4D50-9987-9B9C5B11D983}"/>
              </a:ext>
            </a:extLst>
          </p:cNvPr>
          <p:cNvSpPr txBox="1"/>
          <p:nvPr/>
        </p:nvSpPr>
        <p:spPr>
          <a:xfrm>
            <a:off x="170122" y="914398"/>
            <a:ext cx="1255705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added road capacity attracts more population/workers.  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Each new  worker adds a commuting trip and  non-work trips.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Pre-existing workers also make some more non-work trips.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Non-work trips are about 75% of all person-trips in urban areas </a:t>
            </a:r>
          </a:p>
          <a:p>
            <a:r>
              <a:rPr lang="en-US" sz="3200" dirty="0"/>
              <a:t>   Nelson and Niles, 2000).</a:t>
            </a:r>
          </a:p>
          <a:p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This means that  each  new person adds about  3-4 trips on average.</a:t>
            </a:r>
          </a:p>
        </p:txBody>
      </p:sp>
    </p:spTree>
    <p:extLst>
      <p:ext uri="{BB962C8B-B14F-4D97-AF65-F5344CB8AC3E}">
        <p14:creationId xmlns:p14="http://schemas.microsoft.com/office/powerpoint/2010/main" val="13052725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B3939-C9C3-43D2-BA1B-340C5E36F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037" y="0"/>
            <a:ext cx="10515600" cy="69215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ROADS THAT ARE COSTLY TO BUILD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98F80D7-4C0E-47CD-B17D-E6DA5B75C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9650" y="1428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7E8F1F-DDFE-4D9B-BC6B-CCAD6B581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93871" y="209964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32FF8E-A12B-4304-ACAF-9C6988C64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842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40929E-77A6-46D5-8DCD-84604A415A4F}"/>
              </a:ext>
            </a:extLst>
          </p:cNvPr>
          <p:cNvSpPr txBox="1"/>
          <p:nvPr/>
        </p:nvSpPr>
        <p:spPr>
          <a:xfrm>
            <a:off x="2038479" y="5104320"/>
            <a:ext cx="96391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More roads lower congestion, whether roads are </a:t>
            </a:r>
          </a:p>
          <a:p>
            <a:pPr algn="ctr"/>
            <a:r>
              <a:rPr lang="en-US" sz="3600" b="1" dirty="0"/>
              <a:t>over- under- or optimally provided.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C7C89B-58A4-4F6A-8B42-ACAF00E15142}"/>
              </a:ext>
            </a:extLst>
          </p:cNvPr>
          <p:cNvSpPr txBox="1"/>
          <p:nvPr/>
        </p:nvSpPr>
        <p:spPr>
          <a:xfrm>
            <a:off x="239924" y="0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B130D21-FA0D-4BDF-8F5D-C4746F177087}"/>
              </a:ext>
            </a:extLst>
          </p:cNvPr>
          <p:cNvSpPr txBox="1"/>
          <p:nvPr/>
        </p:nvSpPr>
        <p:spPr>
          <a:xfrm>
            <a:off x="871868" y="882502"/>
            <a:ext cx="10643192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More roads are needed if : </a:t>
            </a:r>
          </a:p>
          <a:p>
            <a:r>
              <a:rPr lang="en-US" sz="3200" dirty="0"/>
              <a:t>    Social Marginal Benefit  (SMB)  &gt; Social  Marginal Cost (SMC)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When SMB   &gt;   SMC  roads are underprovided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When SMB = SMC  roads are optimally 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When  SMB  &lt; SMC roads are overprovided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3372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CF25D9-C3BC-46A1-8091-4D4B6733B233}"/>
              </a:ext>
            </a:extLst>
          </p:cNvPr>
          <p:cNvSpPr txBox="1"/>
          <p:nvPr/>
        </p:nvSpPr>
        <p:spPr>
          <a:xfrm>
            <a:off x="0" y="1081260"/>
            <a:ext cx="1219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Travel time increase  induced </a:t>
            </a:r>
            <a:r>
              <a:rPr lang="en-US" sz="3200" dirty="0"/>
              <a:t>by more capacity is always smaller </a:t>
            </a:r>
          </a:p>
          <a:p>
            <a:pPr algn="ctr"/>
            <a:r>
              <a:rPr lang="en-US" sz="3200" dirty="0"/>
              <a:t>than the </a:t>
            </a:r>
            <a:r>
              <a:rPr lang="en-US" sz="3200" dirty="0">
                <a:solidFill>
                  <a:srgbClr val="FF0000"/>
                </a:solidFill>
              </a:rPr>
              <a:t>direct travel time decrease </a:t>
            </a:r>
            <a:endParaRPr lang="en-US" sz="3200" dirty="0"/>
          </a:p>
        </p:txBody>
      </p:sp>
      <p:sp>
        <p:nvSpPr>
          <p:cNvPr id="5" name="Rectangle 43">
            <a:extLst>
              <a:ext uri="{FF2B5EF4-FFF2-40B4-BE49-F238E27FC236}">
                <a16:creationId xmlns:a16="http://schemas.microsoft.com/office/drawing/2014/main" id="{40C156EC-C6A9-45B0-8F45-A8FF1AA54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8281" y="2469477"/>
            <a:ext cx="945873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FC3EB3-1B39-4BA9-B65C-029AF921DDCA}"/>
              </a:ext>
            </a:extLst>
          </p:cNvPr>
          <p:cNvSpPr txBox="1"/>
          <p:nvPr/>
        </p:nvSpPr>
        <p:spPr>
          <a:xfrm>
            <a:off x="-2049153" y="0"/>
            <a:ext cx="12561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/>
              <a:t>                          IN ALL MODELS, INDIRECT EFFECT &lt; DIRECT EFFECT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2D28309-E276-4A86-A43E-04951C12B557}"/>
              </a:ext>
            </a:extLst>
          </p:cNvPr>
          <p:cNvSpPr txBox="1"/>
          <p:nvPr/>
        </p:nvSpPr>
        <p:spPr>
          <a:xfrm>
            <a:off x="4593265" y="38064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9F3C7CB-27FC-4268-B250-7AD7AD22A6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141907"/>
              </p:ext>
            </p:extLst>
          </p:nvPr>
        </p:nvGraphicFramePr>
        <p:xfrm>
          <a:off x="1944313" y="3771016"/>
          <a:ext cx="7547826" cy="9195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57" name="Equation" r:id="rId3" imgW="2501640" imgH="304560" progId="Equation.DSMT4">
                  <p:embed/>
                </p:oleObj>
              </mc:Choice>
              <mc:Fallback>
                <p:oleObj name="Equation" r:id="rId3" imgW="250164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44313" y="3771016"/>
                        <a:ext cx="7547826" cy="9195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CDAEEAB-F405-48E2-BDB4-6110B4483708}"/>
              </a:ext>
            </a:extLst>
          </p:cNvPr>
          <p:cNvCxnSpPr>
            <a:cxnSpLocks/>
          </p:cNvCxnSpPr>
          <p:nvPr/>
        </p:nvCxnSpPr>
        <p:spPr>
          <a:xfrm flipH="1" flipV="1">
            <a:off x="8092967" y="2175641"/>
            <a:ext cx="1" cy="183931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819D1FC-63F5-4615-82B6-B12DF56FB6CD}"/>
              </a:ext>
            </a:extLst>
          </p:cNvPr>
          <p:cNvCxnSpPr>
            <a:cxnSpLocks/>
          </p:cNvCxnSpPr>
          <p:nvPr/>
        </p:nvCxnSpPr>
        <p:spPr>
          <a:xfrm flipV="1">
            <a:off x="6117021" y="2627586"/>
            <a:ext cx="0" cy="124022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E6877C6-7337-4CB0-B994-E5B1E8630585}"/>
              </a:ext>
            </a:extLst>
          </p:cNvPr>
          <p:cNvCxnSpPr>
            <a:cxnSpLocks/>
          </p:cNvCxnSpPr>
          <p:nvPr/>
        </p:nvCxnSpPr>
        <p:spPr>
          <a:xfrm>
            <a:off x="3258207" y="4687614"/>
            <a:ext cx="0" cy="111409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6CAB63CE-5EE7-4308-AC79-5AC3B926258C}"/>
              </a:ext>
            </a:extLst>
          </p:cNvPr>
          <p:cNvSpPr/>
          <p:nvPr/>
        </p:nvSpPr>
        <p:spPr>
          <a:xfrm>
            <a:off x="8240109" y="3037489"/>
            <a:ext cx="924911" cy="5780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AB2FBE-51B1-4572-B2DB-9EE506157175}"/>
              </a:ext>
            </a:extLst>
          </p:cNvPr>
          <p:cNvSpPr txBox="1"/>
          <p:nvPr/>
        </p:nvSpPr>
        <p:spPr>
          <a:xfrm>
            <a:off x="8534400" y="307953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1DD4CBE-71AF-4E0E-B515-DF9DE8E7308D}"/>
              </a:ext>
            </a:extLst>
          </p:cNvPr>
          <p:cNvSpPr/>
          <p:nvPr/>
        </p:nvSpPr>
        <p:spPr>
          <a:xfrm>
            <a:off x="2033750" y="4682358"/>
            <a:ext cx="924911" cy="5780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E06ADF3-DAE8-4DFC-8039-3E3CBAE6B22C}"/>
              </a:ext>
            </a:extLst>
          </p:cNvPr>
          <p:cNvSpPr txBox="1"/>
          <p:nvPr/>
        </p:nvSpPr>
        <p:spPr>
          <a:xfrm>
            <a:off x="6626772" y="306376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16F9025-1DB7-45AD-A838-D3335687969C}"/>
              </a:ext>
            </a:extLst>
          </p:cNvPr>
          <p:cNvSpPr txBox="1"/>
          <p:nvPr/>
        </p:nvSpPr>
        <p:spPr>
          <a:xfrm>
            <a:off x="2343807" y="469812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A68BD572-F6A2-461D-9B30-8FD635C04D5B}"/>
              </a:ext>
            </a:extLst>
          </p:cNvPr>
          <p:cNvSpPr/>
          <p:nvPr/>
        </p:nvSpPr>
        <p:spPr>
          <a:xfrm>
            <a:off x="6332481" y="3021723"/>
            <a:ext cx="924911" cy="5780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5AA3F61-3C4C-43D0-BF44-4A48CF74BF35}"/>
              </a:ext>
            </a:extLst>
          </p:cNvPr>
          <p:cNvCxnSpPr/>
          <p:nvPr/>
        </p:nvCxnSpPr>
        <p:spPr>
          <a:xfrm flipV="1">
            <a:off x="3647090" y="5097517"/>
            <a:ext cx="0" cy="69368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8E5415D0-E6C4-486F-98B2-746C0499ED44}"/>
              </a:ext>
            </a:extLst>
          </p:cNvPr>
          <p:cNvSpPr/>
          <p:nvPr/>
        </p:nvSpPr>
        <p:spPr>
          <a:xfrm>
            <a:off x="3836275" y="5202619"/>
            <a:ext cx="924911" cy="5780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5A95D7-4BA6-4144-9612-49BFA0E09CF7}"/>
              </a:ext>
            </a:extLst>
          </p:cNvPr>
          <p:cNvSpPr txBox="1"/>
          <p:nvPr/>
        </p:nvSpPr>
        <p:spPr>
          <a:xfrm>
            <a:off x="4130565" y="51921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28B05DE-EDA0-425F-A6BE-9CE7B899C4FB}"/>
              </a:ext>
            </a:extLst>
          </p:cNvPr>
          <p:cNvCxnSpPr/>
          <p:nvPr/>
        </p:nvCxnSpPr>
        <p:spPr>
          <a:xfrm>
            <a:off x="5780690" y="2722179"/>
            <a:ext cx="0" cy="66215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FB6D74E1-13DC-48A6-9D5F-3DA203F1CEF9}"/>
              </a:ext>
            </a:extLst>
          </p:cNvPr>
          <p:cNvSpPr txBox="1"/>
          <p:nvPr/>
        </p:nvSpPr>
        <p:spPr>
          <a:xfrm>
            <a:off x="4850524" y="274845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805ABE2-6567-42C8-9482-AD7EAA9206F8}"/>
              </a:ext>
            </a:extLst>
          </p:cNvPr>
          <p:cNvSpPr/>
          <p:nvPr/>
        </p:nvSpPr>
        <p:spPr>
          <a:xfrm>
            <a:off x="4577254" y="2727434"/>
            <a:ext cx="924911" cy="57806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23126D63-A308-434C-ADE1-668C1160D221}"/>
              </a:ext>
            </a:extLst>
          </p:cNvPr>
          <p:cNvCxnSpPr>
            <a:cxnSpLocks/>
          </p:cNvCxnSpPr>
          <p:nvPr/>
        </p:nvCxnSpPr>
        <p:spPr>
          <a:xfrm>
            <a:off x="3636579" y="4603531"/>
            <a:ext cx="0" cy="49398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D8E6EB7-5AA7-4876-A5B6-FA077BAB0ECD}"/>
              </a:ext>
            </a:extLst>
          </p:cNvPr>
          <p:cNvCxnSpPr>
            <a:cxnSpLocks/>
          </p:cNvCxnSpPr>
          <p:nvPr/>
        </p:nvCxnSpPr>
        <p:spPr>
          <a:xfrm flipV="1">
            <a:off x="5791200" y="3352801"/>
            <a:ext cx="0" cy="49398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FF678E9-0E44-4DC2-A015-9342DA4927BA}"/>
              </a:ext>
            </a:extLst>
          </p:cNvPr>
          <p:cNvCxnSpPr>
            <a:cxnSpLocks/>
          </p:cNvCxnSpPr>
          <p:nvPr/>
        </p:nvCxnSpPr>
        <p:spPr>
          <a:xfrm flipV="1">
            <a:off x="6295697" y="5486400"/>
            <a:ext cx="0" cy="60592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8B0535F-0FBE-4B40-B236-40E3F2210CEA}"/>
              </a:ext>
            </a:extLst>
          </p:cNvPr>
          <p:cNvSpPr txBox="1"/>
          <p:nvPr/>
        </p:nvSpPr>
        <p:spPr>
          <a:xfrm>
            <a:off x="6968358" y="5496911"/>
            <a:ext cx="2267737" cy="58477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Net changes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9692D0B-A0D4-4BBE-ABEB-469191271000}"/>
              </a:ext>
            </a:extLst>
          </p:cNvPr>
          <p:cNvCxnSpPr>
            <a:cxnSpLocks/>
          </p:cNvCxnSpPr>
          <p:nvPr/>
        </p:nvCxnSpPr>
        <p:spPr>
          <a:xfrm>
            <a:off x="6566053" y="5541484"/>
            <a:ext cx="0" cy="64999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28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8" grpId="0" animBg="1"/>
      <p:bldP spid="19" grpId="0"/>
      <p:bldP spid="20" grpId="0"/>
      <p:bldP spid="21" grpId="0" animBg="1"/>
      <p:bldP spid="27" grpId="0" animBg="1"/>
      <p:bldP spid="28" grpId="0"/>
      <p:bldP spid="34" grpId="0"/>
      <p:bldP spid="35" grpId="0" animBg="1"/>
      <p:bldP spid="5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F6E8D-DFEB-483F-BE0A-F6B67AA5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Spatially detailed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58285-628B-41A7-B071-3E06DE35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219" y="1804604"/>
            <a:ext cx="9651781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i="1" dirty="0"/>
              <a:t>Two competing roads connecting different suburbs to a CBD</a:t>
            </a:r>
          </a:p>
          <a:p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Complementary roads connecting inner and outer            suburbs to the CBD</a:t>
            </a:r>
          </a:p>
          <a:p>
            <a:endParaRPr lang="en-US" sz="3600" i="1" dirty="0"/>
          </a:p>
          <a:p>
            <a:pPr marL="0" indent="0">
              <a:buNone/>
            </a:pPr>
            <a:r>
              <a:rPr lang="en-US" sz="3600" i="1" dirty="0"/>
              <a:t> An expressway competing with existing ro</a:t>
            </a:r>
            <a:r>
              <a:rPr lang="en-US" sz="3600" i="1" dirty="0">
                <a:solidFill>
                  <a:srgbClr val="002060"/>
                </a:solidFill>
              </a:rPr>
              <a:t>ads (Downs)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C784CA-9FBC-4AD3-BFA1-0096BCF0B7F7}"/>
              </a:ext>
            </a:extLst>
          </p:cNvPr>
          <p:cNvSpPr txBox="1"/>
          <p:nvPr/>
        </p:nvSpPr>
        <p:spPr>
          <a:xfrm>
            <a:off x="554990" y="1768393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6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F73D92C-CEC2-4795-9D53-DEE9265C7402}"/>
              </a:ext>
            </a:extLst>
          </p:cNvPr>
          <p:cNvSpPr txBox="1"/>
          <p:nvPr/>
        </p:nvSpPr>
        <p:spPr>
          <a:xfrm>
            <a:off x="570755" y="3287138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580F95-5A4C-4D76-9658-120B4CD7B944}"/>
              </a:ext>
            </a:extLst>
          </p:cNvPr>
          <p:cNvSpPr txBox="1"/>
          <p:nvPr/>
        </p:nvSpPr>
        <p:spPr>
          <a:xfrm>
            <a:off x="623307" y="5052876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8</a:t>
            </a:r>
          </a:p>
        </p:txBody>
      </p:sp>
    </p:spTree>
    <p:extLst>
      <p:ext uri="{BB962C8B-B14F-4D97-AF65-F5344CB8AC3E}">
        <p14:creationId xmlns:p14="http://schemas.microsoft.com/office/powerpoint/2010/main" val="122597289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ED2142-44E8-435F-AFA0-97C0BC91C66C}"/>
              </a:ext>
            </a:extLst>
          </p:cNvPr>
          <p:cNvSpPr txBox="1"/>
          <p:nvPr/>
        </p:nvSpPr>
        <p:spPr>
          <a:xfrm>
            <a:off x="2196661" y="221733"/>
            <a:ext cx="103461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Two competing roads connecting different suburbs to a CBD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02A4E-BE27-4F2C-BB30-837D5AB43AB1}"/>
              </a:ext>
            </a:extLst>
          </p:cNvPr>
          <p:cNvSpPr txBox="1"/>
          <p:nvPr/>
        </p:nvSpPr>
        <p:spPr>
          <a:xfrm>
            <a:off x="223284" y="2701648"/>
            <a:ext cx="138842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Widening road 1, some people move S2</a:t>
            </a:r>
            <a:r>
              <a:rPr lang="en-US" sz="3200" dirty="0">
                <a:sym typeface="Wingdings" panose="05000000000000000000" pitchFamily="2" charset="2"/>
              </a:rPr>
              <a:t>S1, </a:t>
            </a:r>
            <a:r>
              <a:rPr lang="en-US" sz="3200" dirty="0"/>
              <a:t>congestion on both </a:t>
            </a:r>
          </a:p>
          <a:p>
            <a:r>
              <a:rPr lang="en-US" sz="3200" dirty="0"/>
              <a:t>     roads is lower, </a:t>
            </a:r>
            <a:r>
              <a:rPr lang="en-US" sz="3200" b="1" dirty="0">
                <a:solidFill>
                  <a:srgbClr val="FF0000"/>
                </a:solidFill>
              </a:rPr>
              <a:t>VKT decreases because road 1 is shorter.  </a:t>
            </a:r>
            <a:r>
              <a:rPr lang="en-US" sz="3200" dirty="0"/>
              <a:t>Rent in S1 </a:t>
            </a:r>
          </a:p>
          <a:p>
            <a:r>
              <a:rPr lang="en-US" sz="3200" dirty="0"/>
              <a:t>     increases.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Widening road 2, people move S1</a:t>
            </a:r>
            <a:r>
              <a:rPr lang="en-US" sz="3200" dirty="0">
                <a:sym typeface="Wingdings" panose="05000000000000000000" pitchFamily="2" charset="2"/>
              </a:rPr>
              <a:t>S2,</a:t>
            </a:r>
            <a:r>
              <a:rPr lang="en-US" sz="3200" dirty="0"/>
              <a:t>congestion on both roads </a:t>
            </a:r>
          </a:p>
          <a:p>
            <a:r>
              <a:rPr lang="en-US" sz="3200" dirty="0"/>
              <a:t>     is lower,  </a:t>
            </a:r>
            <a:r>
              <a:rPr lang="en-US" sz="3200" b="1" dirty="0">
                <a:solidFill>
                  <a:srgbClr val="FF0000"/>
                </a:solidFill>
              </a:rPr>
              <a:t>VKT increases because road 2 is longer. </a:t>
            </a:r>
            <a:r>
              <a:rPr lang="en-US" sz="3200" dirty="0"/>
              <a:t>Rent in S2 may </a:t>
            </a:r>
          </a:p>
          <a:p>
            <a:r>
              <a:rPr lang="en-US" sz="3200" dirty="0"/>
              <a:t>     increase or decrease.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C79843-8C98-45B4-8B30-2F97E604C05A}"/>
              </a:ext>
            </a:extLst>
          </p:cNvPr>
          <p:cNvSpPr txBox="1"/>
          <p:nvPr/>
        </p:nvSpPr>
        <p:spPr>
          <a:xfrm>
            <a:off x="218659" y="160310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6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3DC1B6F5-EACA-4206-8F7F-F23CC549F495}"/>
              </a:ext>
            </a:extLst>
          </p:cNvPr>
          <p:cNvSpPr/>
          <p:nvPr/>
        </p:nvSpPr>
        <p:spPr>
          <a:xfrm>
            <a:off x="5273749" y="871870"/>
            <a:ext cx="1060704" cy="914400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j-lt"/>
              </a:rPr>
              <a:t>BD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068098-7AFC-4BAF-BE0E-F3849A92D11F}"/>
              </a:ext>
            </a:extLst>
          </p:cNvPr>
          <p:cNvCxnSpPr>
            <a:stCxn id="9" idx="0"/>
          </p:cNvCxnSpPr>
          <p:nvPr/>
        </p:nvCxnSpPr>
        <p:spPr>
          <a:xfrm flipV="1">
            <a:off x="6334453" y="1275907"/>
            <a:ext cx="4064189" cy="5316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1F238E1-490E-4BB4-B111-FF7B572D0440}"/>
              </a:ext>
            </a:extLst>
          </p:cNvPr>
          <p:cNvSpPr/>
          <p:nvPr/>
        </p:nvSpPr>
        <p:spPr>
          <a:xfrm>
            <a:off x="10430539" y="925034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05DADF11-92E6-4111-BC7A-8BE8D3C5D55E}"/>
              </a:ext>
            </a:extLst>
          </p:cNvPr>
          <p:cNvSpPr/>
          <p:nvPr/>
        </p:nvSpPr>
        <p:spPr>
          <a:xfrm>
            <a:off x="2427767" y="951615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866FC-10D7-4868-B2C9-BD52C4E99569}"/>
              </a:ext>
            </a:extLst>
          </p:cNvPr>
          <p:cNvCxnSpPr>
            <a:stCxn id="18" idx="6"/>
            <a:endCxn id="9" idx="3"/>
          </p:cNvCxnSpPr>
          <p:nvPr/>
        </p:nvCxnSpPr>
        <p:spPr>
          <a:xfrm>
            <a:off x="3225208" y="1329070"/>
            <a:ext cx="204854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6D0B155-0D4A-4E2D-BF05-B372F405EDCC}"/>
              </a:ext>
            </a:extLst>
          </p:cNvPr>
          <p:cNvSpPr txBox="1"/>
          <p:nvPr/>
        </p:nvSpPr>
        <p:spPr>
          <a:xfrm>
            <a:off x="2509284" y="1020726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E33502-B722-481A-A195-EE304A068CBD}"/>
              </a:ext>
            </a:extLst>
          </p:cNvPr>
          <p:cNvSpPr txBox="1"/>
          <p:nvPr/>
        </p:nvSpPr>
        <p:spPr>
          <a:xfrm>
            <a:off x="10540410" y="896680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31682620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ED2142-44E8-435F-AFA0-97C0BC91C66C}"/>
              </a:ext>
            </a:extLst>
          </p:cNvPr>
          <p:cNvSpPr txBox="1"/>
          <p:nvPr/>
        </p:nvSpPr>
        <p:spPr>
          <a:xfrm>
            <a:off x="2026540" y="189836"/>
            <a:ext cx="9640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/>
              <a:t>Two complementary roads connecting suburbs to a BD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902A4E-BE27-4F2C-BB30-837D5AB43AB1}"/>
              </a:ext>
            </a:extLst>
          </p:cNvPr>
          <p:cNvSpPr txBox="1"/>
          <p:nvPr/>
        </p:nvSpPr>
        <p:spPr>
          <a:xfrm>
            <a:off x="0" y="2042430"/>
            <a:ext cx="1388427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Widening road 1, people move S2</a:t>
            </a:r>
            <a:r>
              <a:rPr lang="en-US" sz="3200" dirty="0">
                <a:sym typeface="Wingdings" panose="05000000000000000000" pitchFamily="2" charset="2"/>
              </a:rPr>
              <a:t>S1, </a:t>
            </a:r>
            <a:r>
              <a:rPr lang="en-US" sz="3200" dirty="0"/>
              <a:t>congestion on both roads is </a:t>
            </a:r>
          </a:p>
          <a:p>
            <a:r>
              <a:rPr lang="en-US" sz="3200" dirty="0"/>
              <a:t>     lower, </a:t>
            </a:r>
            <a:r>
              <a:rPr lang="en-US" sz="3200" b="1" dirty="0">
                <a:solidFill>
                  <a:srgbClr val="FF0000"/>
                </a:solidFill>
              </a:rPr>
              <a:t>VKT decreases because of more trips on the shorter road 1. 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</a:t>
            </a:r>
            <a:r>
              <a:rPr lang="en-US" sz="3200" dirty="0"/>
              <a:t>Rent in S1 increases. Aggregate travel cost decreases.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Widening road 2, people move S1</a:t>
            </a:r>
            <a:r>
              <a:rPr lang="en-US" sz="3200" dirty="0">
                <a:sym typeface="Wingdings" panose="05000000000000000000" pitchFamily="2" charset="2"/>
              </a:rPr>
              <a:t>S2,</a:t>
            </a:r>
            <a:r>
              <a:rPr lang="en-US" sz="3200" dirty="0"/>
              <a:t>congestion on road 2 is lower, 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      VKT increases because more trips on longer road </a:t>
            </a:r>
            <a:r>
              <a:rPr lang="en-US" sz="3200" dirty="0"/>
              <a:t>Rent in S2 may </a:t>
            </a:r>
          </a:p>
          <a:p>
            <a:r>
              <a:rPr lang="en-US" sz="3200" dirty="0"/>
              <a:t>      increase. Aggregate travel cost may increase.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C79843-8C98-45B4-8B30-2F97E604C05A}"/>
              </a:ext>
            </a:extLst>
          </p:cNvPr>
          <p:cNvSpPr txBox="1"/>
          <p:nvPr/>
        </p:nvSpPr>
        <p:spPr>
          <a:xfrm>
            <a:off x="218659" y="160310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7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3DC1B6F5-EACA-4206-8F7F-F23CC549F495}"/>
              </a:ext>
            </a:extLst>
          </p:cNvPr>
          <p:cNvSpPr/>
          <p:nvPr/>
        </p:nvSpPr>
        <p:spPr>
          <a:xfrm>
            <a:off x="329609" y="978195"/>
            <a:ext cx="1060704" cy="914400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j-lt"/>
              </a:rPr>
              <a:t>BD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068098-7AFC-4BAF-BE0E-F3849A92D11F}"/>
              </a:ext>
            </a:extLst>
          </p:cNvPr>
          <p:cNvCxnSpPr>
            <a:cxnSpLocks/>
          </p:cNvCxnSpPr>
          <p:nvPr/>
        </p:nvCxnSpPr>
        <p:spPr>
          <a:xfrm flipV="1">
            <a:off x="3952760" y="1435397"/>
            <a:ext cx="4000393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1F238E1-490E-4BB4-B111-FF7B572D0440}"/>
              </a:ext>
            </a:extLst>
          </p:cNvPr>
          <p:cNvSpPr/>
          <p:nvPr/>
        </p:nvSpPr>
        <p:spPr>
          <a:xfrm>
            <a:off x="8027581" y="978197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05DADF11-92E6-4111-BC7A-8BE8D3C5D55E}"/>
              </a:ext>
            </a:extLst>
          </p:cNvPr>
          <p:cNvSpPr/>
          <p:nvPr/>
        </p:nvSpPr>
        <p:spPr>
          <a:xfrm>
            <a:off x="3140148" y="1004778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866FC-10D7-4868-B2C9-BD52C4E99569}"/>
              </a:ext>
            </a:extLst>
          </p:cNvPr>
          <p:cNvCxnSpPr>
            <a:cxnSpLocks/>
          </p:cNvCxnSpPr>
          <p:nvPr/>
        </p:nvCxnSpPr>
        <p:spPr>
          <a:xfrm flipH="1">
            <a:off x="1414130" y="1424763"/>
            <a:ext cx="166931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6D0B155-0D4A-4E2D-BF05-B372F405EDCC}"/>
              </a:ext>
            </a:extLst>
          </p:cNvPr>
          <p:cNvSpPr txBox="1"/>
          <p:nvPr/>
        </p:nvSpPr>
        <p:spPr>
          <a:xfrm>
            <a:off x="3264196" y="1073889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E33502-B722-481A-A195-EE304A068CBD}"/>
              </a:ext>
            </a:extLst>
          </p:cNvPr>
          <p:cNvSpPr txBox="1"/>
          <p:nvPr/>
        </p:nvSpPr>
        <p:spPr>
          <a:xfrm>
            <a:off x="8126819" y="1034904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S2</a:t>
            </a:r>
          </a:p>
        </p:txBody>
      </p:sp>
    </p:spTree>
    <p:extLst>
      <p:ext uri="{BB962C8B-B14F-4D97-AF65-F5344CB8AC3E}">
        <p14:creationId xmlns:p14="http://schemas.microsoft.com/office/powerpoint/2010/main" val="2015097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B83908-D97A-431A-B8F3-A055501653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1. The background</a:t>
            </a:r>
            <a:b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en-US" sz="80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on traffic congestion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B92F2A07-3D7E-43A4-9DA6-46A896D17C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Where and why is congestion rising ? </a:t>
            </a:r>
          </a:p>
          <a:p>
            <a:r>
              <a:rPr lang="en-US" sz="4000" dirty="0">
                <a:solidFill>
                  <a:schemeClr val="accent2">
                    <a:lumMod val="75000"/>
                  </a:schemeClr>
                </a:solidFill>
              </a:rPr>
              <a:t>Can more roads lower congestion?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028802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6ED2142-44E8-435F-AFA0-97C0BC91C66C}"/>
              </a:ext>
            </a:extLst>
          </p:cNvPr>
          <p:cNvSpPr txBox="1"/>
          <p:nvPr/>
        </p:nvSpPr>
        <p:spPr>
          <a:xfrm>
            <a:off x="2215726" y="0"/>
            <a:ext cx="99762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/>
              <a:t>Downs’s expressway competing with existing roads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C79843-8C98-45B4-8B30-2F97E604C05A}"/>
              </a:ext>
            </a:extLst>
          </p:cNvPr>
          <p:cNvSpPr txBox="1"/>
          <p:nvPr/>
        </p:nvSpPr>
        <p:spPr>
          <a:xfrm>
            <a:off x="218659" y="160310"/>
            <a:ext cx="1793326" cy="584775"/>
          </a:xfrm>
          <a:prstGeom prst="rect">
            <a:avLst/>
          </a:prstGeom>
          <a:solidFill>
            <a:srgbClr val="FFC000"/>
          </a:solidFill>
          <a:ln w="57150"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i="1" dirty="0"/>
              <a:t>MODEL 8</a:t>
            </a: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3DC1B6F5-EACA-4206-8F7F-F23CC549F495}"/>
              </a:ext>
            </a:extLst>
          </p:cNvPr>
          <p:cNvSpPr/>
          <p:nvPr/>
        </p:nvSpPr>
        <p:spPr>
          <a:xfrm>
            <a:off x="224505" y="2155354"/>
            <a:ext cx="1060704" cy="914400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+mj-lt"/>
              </a:rPr>
              <a:t>BD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F068098-7AFC-4BAF-BE0E-F3849A92D11F}"/>
              </a:ext>
            </a:extLst>
          </p:cNvPr>
          <p:cNvCxnSpPr>
            <a:cxnSpLocks/>
          </p:cNvCxnSpPr>
          <p:nvPr/>
        </p:nvCxnSpPr>
        <p:spPr>
          <a:xfrm flipV="1">
            <a:off x="3952760" y="1435397"/>
            <a:ext cx="4000393" cy="1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>
            <a:extLst>
              <a:ext uri="{FF2B5EF4-FFF2-40B4-BE49-F238E27FC236}">
                <a16:creationId xmlns:a16="http://schemas.microsoft.com/office/drawing/2014/main" id="{A1F238E1-490E-4BB4-B111-FF7B572D0440}"/>
              </a:ext>
            </a:extLst>
          </p:cNvPr>
          <p:cNvSpPr/>
          <p:nvPr/>
        </p:nvSpPr>
        <p:spPr>
          <a:xfrm>
            <a:off x="8027581" y="978197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lowchart: Connector 17">
            <a:extLst>
              <a:ext uri="{FF2B5EF4-FFF2-40B4-BE49-F238E27FC236}">
                <a16:creationId xmlns:a16="http://schemas.microsoft.com/office/drawing/2014/main" id="{05DADF11-92E6-4111-BC7A-8BE8D3C5D55E}"/>
              </a:ext>
            </a:extLst>
          </p:cNvPr>
          <p:cNvSpPr/>
          <p:nvPr/>
        </p:nvSpPr>
        <p:spPr>
          <a:xfrm>
            <a:off x="3140148" y="1004778"/>
            <a:ext cx="797441" cy="754910"/>
          </a:xfrm>
          <a:prstGeom prst="flowChartConnector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3B866FC-10D7-4868-B2C9-BD52C4E99569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1285209" y="1576552"/>
            <a:ext cx="1867894" cy="103600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6D0B155-0D4A-4E2D-BF05-B372F405EDCC}"/>
              </a:ext>
            </a:extLst>
          </p:cNvPr>
          <p:cNvSpPr txBox="1"/>
          <p:nvPr/>
        </p:nvSpPr>
        <p:spPr>
          <a:xfrm>
            <a:off x="3264196" y="1073889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9E33502-B722-481A-A195-EE304A068CBD}"/>
              </a:ext>
            </a:extLst>
          </p:cNvPr>
          <p:cNvSpPr txBox="1"/>
          <p:nvPr/>
        </p:nvSpPr>
        <p:spPr>
          <a:xfrm>
            <a:off x="8126819" y="1034904"/>
            <a:ext cx="6303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141E516-B9E1-4121-854A-E2D88A8EC888}"/>
              </a:ext>
            </a:extLst>
          </p:cNvPr>
          <p:cNvSpPr txBox="1"/>
          <p:nvPr/>
        </p:nvSpPr>
        <p:spPr>
          <a:xfrm rot="19922996">
            <a:off x="1177158" y="1292773"/>
            <a:ext cx="1330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Road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D4496FC-238B-4990-801C-7DA7EEDBE53A}"/>
              </a:ext>
            </a:extLst>
          </p:cNvPr>
          <p:cNvSpPr txBox="1"/>
          <p:nvPr/>
        </p:nvSpPr>
        <p:spPr>
          <a:xfrm>
            <a:off x="5244663" y="557049"/>
            <a:ext cx="13304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Road 2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6795C9F-9EB9-4A9E-B5C8-DE291F4EAB7F}"/>
              </a:ext>
            </a:extLst>
          </p:cNvPr>
          <p:cNvCxnSpPr/>
          <p:nvPr/>
        </p:nvCxnSpPr>
        <p:spPr>
          <a:xfrm flipV="1">
            <a:off x="756745" y="2301766"/>
            <a:ext cx="8807669" cy="1629103"/>
          </a:xfrm>
          <a:prstGeom prst="line">
            <a:avLst/>
          </a:prstGeom>
          <a:ln w="152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CFA0AF1-93E9-497A-AF0C-D0C979B7EF75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8441970" y="1681235"/>
            <a:ext cx="60899" cy="809717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E2689F5-8867-472E-921C-67A72450556E}"/>
              </a:ext>
            </a:extLst>
          </p:cNvPr>
          <p:cNvCxnSpPr>
            <a:cxnSpLocks/>
          </p:cNvCxnSpPr>
          <p:nvPr/>
        </p:nvCxnSpPr>
        <p:spPr>
          <a:xfrm>
            <a:off x="1016411" y="3052835"/>
            <a:ext cx="349934" cy="720379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CEC95AE-A836-43E0-872E-CECB788A36DE}"/>
              </a:ext>
            </a:extLst>
          </p:cNvPr>
          <p:cNvSpPr txBox="1"/>
          <p:nvPr/>
        </p:nvSpPr>
        <p:spPr>
          <a:xfrm rot="20965674">
            <a:off x="3594538" y="2396356"/>
            <a:ext cx="2582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Expressway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6D84C3-37CB-4F16-8722-5C8ED309625B}"/>
              </a:ext>
            </a:extLst>
          </p:cNvPr>
          <p:cNvSpPr txBox="1"/>
          <p:nvPr/>
        </p:nvSpPr>
        <p:spPr>
          <a:xfrm rot="20358945">
            <a:off x="1177158" y="3026981"/>
            <a:ext cx="777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Egress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FF926E-31EA-4FD9-95C7-11F0001659B3}"/>
              </a:ext>
            </a:extLst>
          </p:cNvPr>
          <p:cNvSpPr txBox="1"/>
          <p:nvPr/>
        </p:nvSpPr>
        <p:spPr>
          <a:xfrm rot="20629264">
            <a:off x="7641021" y="1933903"/>
            <a:ext cx="808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Access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D668408-72B8-457B-8A93-F56229A4CE7B}"/>
              </a:ext>
            </a:extLst>
          </p:cNvPr>
          <p:cNvCxnSpPr>
            <a:cxnSpLocks/>
          </p:cNvCxnSpPr>
          <p:nvPr/>
        </p:nvCxnSpPr>
        <p:spPr>
          <a:xfrm flipH="1">
            <a:off x="5339256" y="1208689"/>
            <a:ext cx="1040523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24C3443A-B97B-4E69-9899-EBAB64257E5E}"/>
              </a:ext>
            </a:extLst>
          </p:cNvPr>
          <p:cNvCxnSpPr>
            <a:cxnSpLocks/>
          </p:cNvCxnSpPr>
          <p:nvPr/>
        </p:nvCxnSpPr>
        <p:spPr>
          <a:xfrm flipH="1">
            <a:off x="1592318" y="1639613"/>
            <a:ext cx="877613" cy="4677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A2B77493-515B-461E-B929-B7AEFFC742C8}"/>
              </a:ext>
            </a:extLst>
          </p:cNvPr>
          <p:cNvCxnSpPr>
            <a:cxnSpLocks/>
          </p:cNvCxnSpPr>
          <p:nvPr/>
        </p:nvCxnSpPr>
        <p:spPr>
          <a:xfrm>
            <a:off x="8723586" y="1807779"/>
            <a:ext cx="0" cy="43092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D47CFAA-8F77-41E7-8FC3-24457AC4BBA9}"/>
              </a:ext>
            </a:extLst>
          </p:cNvPr>
          <p:cNvCxnSpPr>
            <a:cxnSpLocks/>
          </p:cNvCxnSpPr>
          <p:nvPr/>
        </p:nvCxnSpPr>
        <p:spPr>
          <a:xfrm flipH="1" flipV="1">
            <a:off x="809297" y="3205655"/>
            <a:ext cx="225971" cy="43617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24CD1F3-CBB3-494B-A949-3DB9CD41257B}"/>
              </a:ext>
            </a:extLst>
          </p:cNvPr>
          <p:cNvCxnSpPr/>
          <p:nvPr/>
        </p:nvCxnSpPr>
        <p:spPr>
          <a:xfrm flipH="1">
            <a:off x="3836276" y="3331779"/>
            <a:ext cx="2648607" cy="49398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4DAF159-2607-4F5B-B31B-E9C673FBBCE4}"/>
              </a:ext>
            </a:extLst>
          </p:cNvPr>
          <p:cNvSpPr/>
          <p:nvPr/>
        </p:nvSpPr>
        <p:spPr>
          <a:xfrm>
            <a:off x="1576551" y="4813739"/>
            <a:ext cx="9364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>
                <a:solidFill>
                  <a:srgbClr val="0070C0"/>
                </a:solidFill>
              </a:rPr>
              <a:t>Expressway reduces congestion and travel times</a:t>
            </a:r>
          </a:p>
          <a:p>
            <a:r>
              <a:rPr lang="en-US" sz="3600" b="1" i="1" dirty="0">
                <a:solidFill>
                  <a:srgbClr val="0070C0"/>
                </a:solidFill>
              </a:rPr>
              <a:t>but it can cause VKT to increase.</a:t>
            </a:r>
          </a:p>
        </p:txBody>
      </p:sp>
    </p:spTree>
    <p:extLst>
      <p:ext uri="{BB962C8B-B14F-4D97-AF65-F5344CB8AC3E}">
        <p14:creationId xmlns:p14="http://schemas.microsoft.com/office/powerpoint/2010/main" val="70931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3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91C14-0801-4B0C-8D08-B347BB721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096" y="417677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+mn-lt"/>
              </a:rPr>
              <a:t>INSIGHTS FROM THE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Regional Economy, Land-Use and Transportation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1FF3E-C5C8-48B1-B912-7209E13A7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4" y="2506662"/>
            <a:ext cx="12055366" cy="4351338"/>
          </a:xfrm>
        </p:spPr>
        <p:txBody>
          <a:bodyPr>
            <a:normAutofit/>
          </a:bodyPr>
          <a:lstStyle/>
          <a:p>
            <a:r>
              <a:rPr lang="en-US" dirty="0"/>
              <a:t>&lt;&lt;…longitudinal Chicago simulations (Anas, 2015) with RELU-TRAN (the Regional Economy, Land Use and Transportation Model): a 20 % increase in aggregate road capacity over 30 years concentrated in the outer suburbs causes an only 2% increase in VKT over the same period, … &gt;&gt;</a:t>
            </a:r>
          </a:p>
          <a:p>
            <a:endParaRPr lang="en-US" dirty="0"/>
          </a:p>
          <a:p>
            <a:r>
              <a:rPr lang="en-US" i="1" dirty="0"/>
              <a:t> More roads can induce more </a:t>
            </a:r>
            <a:r>
              <a:rPr lang="en-US" dirty="0"/>
              <a:t>VKT but this happens </a:t>
            </a:r>
            <a:r>
              <a:rPr lang="en-US" i="1" dirty="0"/>
              <a:t>because more roads lower congested travel times so more and longer trips are made </a:t>
            </a:r>
            <a:r>
              <a:rPr lang="en-US" dirty="0"/>
              <a:t>(Anas, 2024)</a:t>
            </a:r>
          </a:p>
        </p:txBody>
      </p:sp>
    </p:spTree>
    <p:extLst>
      <p:ext uri="{BB962C8B-B14F-4D97-AF65-F5344CB8AC3E}">
        <p14:creationId xmlns:p14="http://schemas.microsoft.com/office/powerpoint/2010/main" val="24817198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23302-9A2F-4924-8E59-20FF2CF77B0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7654" y="936077"/>
            <a:ext cx="12192000" cy="6972300"/>
          </a:xfrm>
        </p:spPr>
        <p:txBody>
          <a:bodyPr>
            <a:normAutofit/>
          </a:bodyPr>
          <a:lstStyle/>
          <a:p>
            <a:r>
              <a:rPr lang="en-US" sz="3900" dirty="0"/>
              <a:t> </a:t>
            </a:r>
            <a:r>
              <a:rPr lang="en-US" sz="3500" dirty="0"/>
              <a:t>Widening road capacity  lowers congestion</a:t>
            </a:r>
          </a:p>
          <a:p>
            <a:r>
              <a:rPr lang="en-US" sz="3500" dirty="0"/>
              <a:t> The lowered congestion lowers travel times</a:t>
            </a:r>
          </a:p>
          <a:p>
            <a:r>
              <a:rPr lang="en-US" sz="3500" dirty="0"/>
              <a:t> The lowered travel times induce a higher demand for travel,</a:t>
            </a:r>
          </a:p>
          <a:p>
            <a:pPr marL="0" indent="0">
              <a:buNone/>
            </a:pPr>
            <a:r>
              <a:rPr lang="en-US" sz="3500" dirty="0"/>
              <a:t>    more VKT.</a:t>
            </a:r>
          </a:p>
          <a:p>
            <a:endParaRPr lang="en-US" sz="3500" dirty="0"/>
          </a:p>
          <a:p>
            <a:r>
              <a:rPr lang="en-US" sz="3500" dirty="0"/>
              <a:t> Whether aggregate VKT increases or decreases depends 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                        Whether the short or the long roads are widened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                        How many trips switch to the widened roads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500" dirty="0"/>
              <a:t>                        How many new trips are induced   </a:t>
            </a: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7EB9546-3C8C-422C-8B25-8EF3CCC68BC8}"/>
              </a:ext>
            </a:extLst>
          </p:cNvPr>
          <p:cNvSpPr txBox="1"/>
          <p:nvPr/>
        </p:nvSpPr>
        <p:spPr>
          <a:xfrm>
            <a:off x="2367874" y="73573"/>
            <a:ext cx="51248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accent2">
                    <a:lumMod val="75000"/>
                  </a:schemeClr>
                </a:solidFill>
              </a:rPr>
              <a:t>         CONCLUSIONS</a:t>
            </a:r>
          </a:p>
        </p:txBody>
      </p:sp>
    </p:spTree>
    <p:extLst>
      <p:ext uri="{BB962C8B-B14F-4D97-AF65-F5344CB8AC3E}">
        <p14:creationId xmlns:p14="http://schemas.microsoft.com/office/powerpoint/2010/main" val="40060739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7843D-B940-42FA-9579-C2FEF9E0E7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4. Comments on road expansion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A7DB05-D229-4114-A924-FF91D50521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32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4400" dirty="0">
                <a:solidFill>
                  <a:schemeClr val="accent2">
                    <a:lumMod val="75000"/>
                  </a:schemeClr>
                </a:solidFill>
              </a:rPr>
              <a:t>Should there be more roads?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681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7744E-F391-4E09-A708-2B1C923B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Costs of roads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82BC-1AD0-40F8-B177-D14ED1D84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34" y="1576551"/>
            <a:ext cx="11613932" cy="528144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 </a:t>
            </a:r>
            <a:r>
              <a:rPr lang="en-US" sz="4400" dirty="0"/>
              <a:t>The  Social Marginal Cost  (SMC) of a road includes</a:t>
            </a:r>
          </a:p>
          <a:p>
            <a:pPr marL="0" indent="0">
              <a:buNone/>
            </a:pPr>
            <a:r>
              <a:rPr lang="en-US" sz="4400" dirty="0"/>
              <a:t>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Congestion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Noise of traffic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Accidents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Pollution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Opportunity cost of land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dirty="0"/>
              <a:t>  Neighborhood disruption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0673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58712-2CC9-4725-A124-5FBF4A5C3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159" y="0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Benefits of roads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A05BC-FED8-49F6-A738-FE58CC1CAC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986" y="1303283"/>
            <a:ext cx="11613931" cy="5654565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sz="5800" dirty="0"/>
              <a:t>The  Social Marginal Benefit  (SMB) of a road reflects</a:t>
            </a:r>
          </a:p>
          <a:p>
            <a:pPr marL="0" indent="0">
              <a:buNone/>
            </a:pPr>
            <a:endParaRPr lang="en-US" sz="5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800" dirty="0"/>
              <a:t> Higher traffic speeds lower congestion and pollution, CO2</a:t>
            </a:r>
          </a:p>
          <a:p>
            <a:pPr marL="0" indent="0">
              <a:buNone/>
            </a:pPr>
            <a:endParaRPr lang="en-US" sz="5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800" dirty="0"/>
              <a:t>  Better access  and mobility benefits consumers and businesses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800" dirty="0"/>
              <a:t>  Latent demand is satisfied in mobility restricted situations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800" dirty="0"/>
              <a:t>  Access to cheap land is lowered (e.g. suburbanization)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58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5800" dirty="0"/>
              <a:t>   More economic growth can be generated</a:t>
            </a:r>
          </a:p>
        </p:txBody>
      </p:sp>
    </p:spTree>
    <p:extLst>
      <p:ext uri="{BB962C8B-B14F-4D97-AF65-F5344CB8AC3E}">
        <p14:creationId xmlns:p14="http://schemas.microsoft.com/office/powerpoint/2010/main" val="12257851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B2039-3E73-46D0-8C30-64999C220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To build or not to build a road?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38291-76F2-4CC5-B0B6-F8DA56D43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3377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 BUILD: </a:t>
            </a:r>
            <a:r>
              <a:rPr lang="en-US" sz="4000" dirty="0"/>
              <a:t>when the SMB  &gt; SMC of the road</a:t>
            </a:r>
          </a:p>
          <a:p>
            <a:endParaRPr lang="en-US" sz="4000" b="1" dirty="0"/>
          </a:p>
          <a:p>
            <a:r>
              <a:rPr lang="en-US" sz="4000" b="1" dirty="0"/>
              <a:t> NO BUILD: </a:t>
            </a:r>
            <a:r>
              <a:rPr lang="en-US" sz="4000" dirty="0"/>
              <a:t>when the SMC &gt; SMB of the road</a:t>
            </a:r>
          </a:p>
          <a:p>
            <a:endParaRPr lang="en-US" sz="4000" dirty="0"/>
          </a:p>
          <a:p>
            <a:r>
              <a:rPr lang="en-US" sz="4000" dirty="0"/>
              <a:t> We need more roads in some places (e.g. where  congestion is high, or where land is cheap enough) and fewer roads in other places.</a:t>
            </a:r>
          </a:p>
        </p:txBody>
      </p:sp>
    </p:spTree>
    <p:extLst>
      <p:ext uri="{BB962C8B-B14F-4D97-AF65-F5344CB8AC3E}">
        <p14:creationId xmlns:p14="http://schemas.microsoft.com/office/powerpoint/2010/main" val="3821347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C94D74F-50C2-4BF1-932E-BDD6A1DE823F}"/>
              </a:ext>
            </a:extLst>
          </p:cNvPr>
          <p:cNvSpPr/>
          <p:nvPr/>
        </p:nvSpPr>
        <p:spPr>
          <a:xfrm>
            <a:off x="126124" y="1"/>
            <a:ext cx="1206587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ea typeface="Calibri" panose="020F0502020204030204" pitchFamily="34" charset="0"/>
                <a:cs typeface="Times New Roman" panose="02020603050405020304" pitchFamily="18" charset="0"/>
              </a:rPr>
              <a:t>Traffic congestion is of growing importance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TEXAS TRANSPORTATION IINSTITUTE (</a:t>
            </a:r>
            <a:r>
              <a:rPr lang="en-US" sz="32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Schrank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al. 2019):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“The trends from 1982 to 2017 show that congestion is a persistently growing problem... 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2017, congestion caused urban Americans to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travel an extra 8.8 billion hours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purchase an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extra 3.3 billion gallons of fuel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a congestion cost of $166 billion. 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average auto commuter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spends 54 hours in congestion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US" sz="3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wastes 21 gallons 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fuel at a cost of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$1,080 in wasted time and fuel</a:t>
            </a: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054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DAD2E-8FCE-4A18-9EB9-62ED3CBA5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74650"/>
            <a:ext cx="113538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     </a:t>
            </a:r>
            <a:br>
              <a:rPr lang="en-US" dirty="0"/>
            </a:br>
            <a:r>
              <a:rPr lang="en-US" dirty="0"/>
              <a:t>  </a:t>
            </a:r>
            <a:r>
              <a:rPr lang="en-US" b="1" i="1" dirty="0">
                <a:latin typeface="+mn-lt"/>
              </a:rPr>
              <a:t>Why has </a:t>
            </a:r>
            <a:r>
              <a:rPr lang="en-US" sz="4900" b="1" i="1" dirty="0">
                <a:latin typeface="+mn-lt"/>
              </a:rPr>
              <a:t>congestion in the world increased historically?</a:t>
            </a:r>
            <a:br>
              <a:rPr lang="en-US" b="1" i="1" dirty="0">
                <a:latin typeface="+mn-lt"/>
              </a:rPr>
            </a:br>
            <a:r>
              <a:rPr lang="en-US" dirty="0"/>
              <a:t>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DA6A-7CC8-4961-A52E-615381E36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186" y="2140935"/>
            <a:ext cx="12002814" cy="4351338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4800" i="1" dirty="0"/>
              <a:t>Urbanization: many city populations grow, </a:t>
            </a:r>
          </a:p>
          <a:p>
            <a:pPr marL="514350" indent="-514350">
              <a:buAutoNum type="arabicParenR"/>
            </a:pPr>
            <a:r>
              <a:rPr lang="en-US" sz="4800" i="1" dirty="0"/>
              <a:t>Car ownership grows,</a:t>
            </a:r>
          </a:p>
          <a:p>
            <a:pPr marL="514350" indent="-514350">
              <a:buAutoNum type="arabicParenR"/>
            </a:pPr>
            <a:r>
              <a:rPr lang="en-US" sz="4800" i="1" dirty="0"/>
              <a:t>People want to make more trips, </a:t>
            </a:r>
          </a:p>
          <a:p>
            <a:pPr marL="514350" indent="-514350">
              <a:buAutoNum type="arabicParenR"/>
            </a:pPr>
            <a:r>
              <a:rPr lang="en-US" sz="4800" i="1" dirty="0"/>
              <a:t>Not enough roads are built. </a:t>
            </a:r>
          </a:p>
          <a:p>
            <a:pPr marL="0" indent="0">
              <a:buNone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0628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4BB7FB9-1C4A-49DC-ACF0-CEE00877611F}"/>
              </a:ext>
            </a:extLst>
          </p:cNvPr>
          <p:cNvSpPr/>
          <p:nvPr/>
        </p:nvSpPr>
        <p:spPr>
          <a:xfrm>
            <a:off x="273267" y="882871"/>
            <a:ext cx="113721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INRIX (2019):  The most congested cities are in developing countries followed by major European capitals and large U.S. cities. 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1EAF37-C0B1-45A5-9E83-A4CF0544FBE4}"/>
              </a:ext>
            </a:extLst>
          </p:cNvPr>
          <p:cNvSpPr txBox="1"/>
          <p:nvPr/>
        </p:nvSpPr>
        <p:spPr>
          <a:xfrm>
            <a:off x="3310758" y="273270"/>
            <a:ext cx="51445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Congestion around the world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DD3D20-95B2-478F-9EA9-F0478F735CA6}"/>
              </a:ext>
            </a:extLst>
          </p:cNvPr>
          <p:cNvSpPr/>
          <p:nvPr/>
        </p:nvSpPr>
        <p:spPr>
          <a:xfrm>
            <a:off x="84081" y="1795092"/>
            <a:ext cx="1188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TimesNewRomanPSMT"/>
              </a:rPr>
              <a:t>R.L. </a:t>
            </a:r>
            <a:r>
              <a:rPr lang="en-US" sz="2400" dirty="0" err="1">
                <a:latin typeface="TimesNewRomanPSMT"/>
              </a:rPr>
              <a:t>Forstall</a:t>
            </a:r>
            <a:r>
              <a:rPr lang="en-US" sz="2400" dirty="0">
                <a:latin typeface="TimesNewRomanPSMT"/>
              </a:rPr>
              <a:t>, R.P. Greene, and J.B. Pick, 2009. Which are the largest? Why lists of major urban areas vary so </a:t>
            </a:r>
            <a:r>
              <a:rPr lang="nl-NL" sz="2400" dirty="0">
                <a:latin typeface="TimesNewRomanPSMT"/>
              </a:rPr>
              <a:t>greatly,.</a:t>
            </a:r>
            <a:r>
              <a:rPr lang="nl-NL" sz="2400" u="sng" dirty="0">
                <a:latin typeface="TimesNewRomanPSMT"/>
              </a:rPr>
              <a:t>http://www3.interscience.wiley.com/journal/122302376/abstract</a:t>
            </a:r>
            <a:endParaRPr lang="en-US" sz="2400" u="sng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169EB12-7503-4614-BD1D-6FA4285B9F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706001"/>
              </p:ext>
            </p:extLst>
          </p:nvPr>
        </p:nvGraphicFramePr>
        <p:xfrm>
          <a:off x="325821" y="2613549"/>
          <a:ext cx="11792605" cy="4244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8521">
                  <a:extLst>
                    <a:ext uri="{9D8B030D-6E8A-4147-A177-3AD203B41FA5}">
                      <a16:colId xmlns:a16="http://schemas.microsoft.com/office/drawing/2014/main" val="1322244181"/>
                    </a:ext>
                  </a:extLst>
                </a:gridCol>
                <a:gridCol w="2358521">
                  <a:extLst>
                    <a:ext uri="{9D8B030D-6E8A-4147-A177-3AD203B41FA5}">
                      <a16:colId xmlns:a16="http://schemas.microsoft.com/office/drawing/2014/main" val="2534378117"/>
                    </a:ext>
                  </a:extLst>
                </a:gridCol>
                <a:gridCol w="2358521">
                  <a:extLst>
                    <a:ext uri="{9D8B030D-6E8A-4147-A177-3AD203B41FA5}">
                      <a16:colId xmlns:a16="http://schemas.microsoft.com/office/drawing/2014/main" val="199502997"/>
                    </a:ext>
                  </a:extLst>
                </a:gridCol>
                <a:gridCol w="2358521">
                  <a:extLst>
                    <a:ext uri="{9D8B030D-6E8A-4147-A177-3AD203B41FA5}">
                      <a16:colId xmlns:a16="http://schemas.microsoft.com/office/drawing/2014/main" val="2366988422"/>
                    </a:ext>
                  </a:extLst>
                </a:gridCol>
                <a:gridCol w="2358521">
                  <a:extLst>
                    <a:ext uri="{9D8B030D-6E8A-4147-A177-3AD203B41FA5}">
                      <a16:colId xmlns:a16="http://schemas.microsoft.com/office/drawing/2014/main" val="3222988749"/>
                    </a:ext>
                  </a:extLst>
                </a:gridCol>
              </a:tblGrid>
              <a:tr h="84082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Metro Area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2003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Population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(millions)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   Area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(km-sq)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Population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Density(/km-</a:t>
                      </a:r>
                      <a:r>
                        <a:rPr lang="en-US" sz="2400" dirty="0" err="1">
                          <a:effectLst/>
                        </a:rPr>
                        <a:t>sq</a:t>
                      </a:r>
                      <a:r>
                        <a:rPr lang="en-US" sz="2400" dirty="0">
                          <a:effectLst/>
                        </a:rPr>
                        <a:t>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1461304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Karachi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Pakistan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11.80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1,100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10,727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2747855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Cairo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Egypt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14.45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1,600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9,031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0064173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Kolkata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India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15.10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1,785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8,459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885160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Mumbai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India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19.20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2,350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8,170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6681086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Manila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Philippines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16.30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2,521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6,466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28869357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873110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Tokyo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Japan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32.45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  8,014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4,049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1206995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Los Angeles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USA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15.25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10,780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1,415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7073392"/>
                  </a:ext>
                </a:extLst>
              </a:tr>
              <a:tr h="39220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London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UK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12.88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11,391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1,130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6122002"/>
                  </a:ext>
                </a:extLst>
              </a:tr>
              <a:tr h="3346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New York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USA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19.75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17,884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1,104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497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025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E19C0-43DF-47A4-A0F8-00BEC7A7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Reasons why congestion is so high in the large cities of developing countries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3833-E7C3-4CDD-A259-EF61B1AA1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166" y="1694246"/>
            <a:ext cx="12023834" cy="5163754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 </a:t>
            </a:r>
            <a:r>
              <a:rPr lang="en-US" sz="3500" dirty="0"/>
              <a:t>Transport infrastructure is underdeveloped relative to population and car ownership growth.</a:t>
            </a:r>
          </a:p>
          <a:p>
            <a:endParaRPr lang="en-US" sz="3500" dirty="0"/>
          </a:p>
          <a:p>
            <a:r>
              <a:rPr lang="en-US" sz="3500" dirty="0"/>
              <a:t>Because of the poorly developed transport infrastructure, cities cannot spread out enough.</a:t>
            </a:r>
          </a:p>
          <a:p>
            <a:endParaRPr lang="en-US" sz="3500" dirty="0"/>
          </a:p>
          <a:p>
            <a:r>
              <a:rPr lang="en-US" sz="3500" dirty="0"/>
              <a:t>Densities are high because businesses and households must locate in close proximity to overcome the poor infrastructure.</a:t>
            </a:r>
          </a:p>
        </p:txBody>
      </p:sp>
    </p:spTree>
    <p:extLst>
      <p:ext uri="{BB962C8B-B14F-4D97-AF65-F5344CB8AC3E}">
        <p14:creationId xmlns:p14="http://schemas.microsoft.com/office/powerpoint/2010/main" val="907002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329C-6AB5-4B88-97EF-C7F7FA515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William </a:t>
            </a:r>
            <a:r>
              <a:rPr lang="en-US" b="1" dirty="0" err="1"/>
              <a:t>Vickrey</a:t>
            </a:r>
            <a:r>
              <a:rPr lang="en-US" b="1" dirty="0"/>
              <a:t>  1996 Nobel Laureate</a:t>
            </a:r>
            <a:br>
              <a:rPr lang="en-US" b="1" dirty="0"/>
            </a:br>
            <a:r>
              <a:rPr lang="en-US" b="1" dirty="0"/>
              <a:t>in Economic Sciences: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18414-68CB-4442-A488-301DC368C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858500" cy="4351338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/>
              <a:t>“In the absence of any tolls, the best available alternative would again be to expand capacity….so as to eliminate congestion entirely.” </a:t>
            </a:r>
          </a:p>
          <a:p>
            <a:pPr marL="0" indent="0">
              <a:buNone/>
            </a:pPr>
            <a:r>
              <a:rPr lang="en-US" sz="4000" dirty="0"/>
              <a:t> [</a:t>
            </a:r>
            <a:r>
              <a:rPr lang="en-US" sz="4000" dirty="0" err="1"/>
              <a:t>Vickrey</a:t>
            </a:r>
            <a:r>
              <a:rPr lang="en-US" sz="4000" dirty="0"/>
              <a:t>, 1969, p. 257]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dirty="0" err="1"/>
              <a:t>Vickrey</a:t>
            </a:r>
            <a:r>
              <a:rPr lang="en-US" dirty="0"/>
              <a:t>, W.S. 1969. Congestion theory,  and transport investment. </a:t>
            </a:r>
            <a:r>
              <a:rPr lang="en-US" i="1" dirty="0"/>
              <a:t>American Economic Review</a:t>
            </a:r>
            <a:r>
              <a:rPr lang="en-US" dirty="0"/>
              <a:t> 59(2), 251-260.</a:t>
            </a:r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48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Glossy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tint val="95000"/>
              <a:shade val="95000"/>
              <a:satMod val="120000"/>
            </a:schemeClr>
          </a:solidFill>
          <a:prstDash val="solid"/>
        </a:ln>
        <a:ln w="55000" cap="flat" cmpd="thickThin" algn="ctr">
          <a:solidFill>
            <a:schemeClr val="phClr">
              <a:tint val="90000"/>
              <a:satMod val="130000"/>
            </a:schemeClr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16877</TotalTime>
  <Words>2946</Words>
  <Application>Microsoft Office PowerPoint</Application>
  <PresentationFormat>Widescreen</PresentationFormat>
  <Paragraphs>534</Paragraphs>
  <Slides>46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Arial</vt:lpstr>
      <vt:lpstr>Bahnschrift</vt:lpstr>
      <vt:lpstr>Calibri</vt:lpstr>
      <vt:lpstr>Calibri Light</vt:lpstr>
      <vt:lpstr>Cambria Math</vt:lpstr>
      <vt:lpstr>Mongolian Baiti</vt:lpstr>
      <vt:lpstr>nyt-imperial</vt:lpstr>
      <vt:lpstr>Times New Roman</vt:lpstr>
      <vt:lpstr>TimesNewRomanPSMT</vt:lpstr>
      <vt:lpstr>Wingdings</vt:lpstr>
      <vt:lpstr>Office Theme</vt:lpstr>
      <vt:lpstr>Equation</vt:lpstr>
      <vt:lpstr>PowerPoint Presentation</vt:lpstr>
      <vt:lpstr>This presentation is based on the article: </vt:lpstr>
      <vt:lpstr>OUTLINE – FOUR PARTS</vt:lpstr>
      <vt:lpstr>1. The background on traffic congestion</vt:lpstr>
      <vt:lpstr>PowerPoint Presentation</vt:lpstr>
      <vt:lpstr>        Why has congestion in the world increased historically?    </vt:lpstr>
      <vt:lpstr>PowerPoint Presentation</vt:lpstr>
      <vt:lpstr>Reasons why congestion is so high in the large cities of developing countries</vt:lpstr>
      <vt:lpstr>William Vickrey  1996 Nobel Laureate in Economic Sciences:</vt:lpstr>
      <vt:lpstr>PowerPoint Presentation</vt:lpstr>
      <vt:lpstr>   </vt:lpstr>
      <vt:lpstr>   </vt:lpstr>
      <vt:lpstr>   Downs, A. 1962. The law of peak-hour expressway congestion. Traffic Quarterly, 16(3): 393–409.    Anthony Downs’s observations about expressways in 1962   </vt:lpstr>
      <vt:lpstr>PowerPoint Presentation</vt:lpstr>
      <vt:lpstr>PowerPoint Presentation</vt:lpstr>
      <vt:lpstr> Duranton and Turner (2011) (49 years after Downs) Duranton, G. and M. A. Turner. 2011. The Fundamental Law of Road Congestion: Evidence from US Cities. American Economic Review, 101 (6): 2616-2552. </vt:lpstr>
      <vt:lpstr>Duranton &amp;Turner’s   congestion metric is a priori problematic</vt:lpstr>
      <vt:lpstr>2. The lens of theory</vt:lpstr>
      <vt:lpstr>The congestion metric in urban economics</vt:lpstr>
      <vt:lpstr>PowerPoint Presentation</vt:lpstr>
      <vt:lpstr>PowerPoint Presentation</vt:lpstr>
      <vt:lpstr>PowerPoint Presentation</vt:lpstr>
      <vt:lpstr>PowerPoint Presentation</vt:lpstr>
      <vt:lpstr>Empirical studies on travel demand elasticity all show very inelastic demands for travel at the aggregate level</vt:lpstr>
      <vt:lpstr>Numerical  examples</vt:lpstr>
      <vt:lpstr>PowerPoint Presentation</vt:lpstr>
      <vt:lpstr>There are important elasticities at work (Population growth example)</vt:lpstr>
      <vt:lpstr>3. Specific models</vt:lpstr>
      <vt:lpstr>              Road: res. suburb (S) to bus. district (BD)</vt:lpstr>
      <vt:lpstr>              Road: res. suburb (S) to bus. district (BD)</vt:lpstr>
      <vt:lpstr>    Road: res. suburb (S) to bus. district (BD)</vt:lpstr>
      <vt:lpstr>Labor market &amp; congestion</vt:lpstr>
      <vt:lpstr>Roads and worker productivity  </vt:lpstr>
      <vt:lpstr>NON-WORK TRIPS  </vt:lpstr>
      <vt:lpstr>ROADS THAT ARE COSTLY TO BUILD</vt:lpstr>
      <vt:lpstr>PowerPoint Presentation</vt:lpstr>
      <vt:lpstr>Spatially detailed models</vt:lpstr>
      <vt:lpstr>PowerPoint Presentation</vt:lpstr>
      <vt:lpstr>PowerPoint Presentation</vt:lpstr>
      <vt:lpstr>PowerPoint Presentation</vt:lpstr>
      <vt:lpstr>INSIGHTS FROM THE Regional Economy, Land-Use and Transportation Model</vt:lpstr>
      <vt:lpstr>PowerPoint Presentation</vt:lpstr>
      <vt:lpstr>4. Comments on road expansion </vt:lpstr>
      <vt:lpstr>Costs of roads</vt:lpstr>
      <vt:lpstr>Benefits of roads</vt:lpstr>
      <vt:lpstr>To build or not to build a road?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Alexandros Anas</dc:creator>
  <cp:lastModifiedBy>Alex Anas</cp:lastModifiedBy>
  <cp:revision>474</cp:revision>
  <dcterms:created xsi:type="dcterms:W3CDTF">2022-12-04T18:58:04Z</dcterms:created>
  <dcterms:modified xsi:type="dcterms:W3CDTF">2025-03-03T16:56:25Z</dcterms:modified>
</cp:coreProperties>
</file>